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4" r:id="rId4"/>
    <p:sldId id="265" r:id="rId5"/>
    <p:sldId id="271" r:id="rId6"/>
    <p:sldId id="260" r:id="rId7"/>
    <p:sldId id="266" r:id="rId8"/>
    <p:sldId id="258" r:id="rId9"/>
    <p:sldId id="257" r:id="rId10"/>
    <p:sldId id="268" r:id="rId11"/>
    <p:sldId id="267" r:id="rId12"/>
    <p:sldId id="270" r:id="rId13"/>
    <p:sldId id="261" r:id="rId14"/>
    <p:sldId id="259" r:id="rId15"/>
    <p:sldId id="263" r:id="rId16"/>
  </p:sldIdLst>
  <p:sldSz cx="12192000" cy="6858000"/>
  <p:notesSz cx="6858000" cy="91440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p:cNvSpPr>
            <a:spLocks noGrp="1"/>
          </p:cNvSpPr>
          <p:nvPr>
            <p:ph type="ctrTitle"/>
          </p:nvPr>
        </p:nvSpPr>
        <p:spPr>
          <a:xfrm>
            <a:off x="1524000" y="1122363"/>
            <a:ext cx="9144000" cy="2387600"/>
          </a:xfrm>
        </p:spPr>
        <p:txBody>
          <a:bodyPr anchor="b"/>
          <a:lstStyle>
            <a:lvl1pPr algn="ctr">
              <a:defRPr sz="6000"/>
            </a:lvl1pPr>
          </a:lstStyle>
          <a:p>
            <a:r>
              <a:rPr lang="hu-HU" smtClean="0"/>
              <a:t>Mintacím szerkesztése</a:t>
            </a:r>
            <a:endParaRPr lang="hu-HU"/>
          </a:p>
        </p:txBody>
      </p:sp>
      <p:sp>
        <p:nvSpPr>
          <p:cNvPr id="3" name="Alcím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smtClean="0"/>
              <a:t>Alcím mintájának szerkesztése</a:t>
            </a:r>
            <a:endParaRPr lang="hu-HU"/>
          </a:p>
        </p:txBody>
      </p:sp>
      <p:sp>
        <p:nvSpPr>
          <p:cNvPr id="4" name="Dátum helye 3"/>
          <p:cNvSpPr>
            <a:spLocks noGrp="1"/>
          </p:cNvSpPr>
          <p:nvPr>
            <p:ph type="dt" sz="half" idx="10"/>
          </p:nvPr>
        </p:nvSpPr>
        <p:spPr/>
        <p:txBody>
          <a:bodyPr/>
          <a:lstStyle/>
          <a:p>
            <a:fld id="{CC14F180-F3BD-4C88-870E-6515F014B189}" type="datetimeFigureOut">
              <a:rPr lang="hu-HU" smtClean="0"/>
              <a:t>2018.11.14.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301A6413-1C45-43B9-98FA-058015D720F6}" type="slidenum">
              <a:rPr lang="hu-HU" smtClean="0"/>
              <a:t>‹#›</a:t>
            </a:fld>
            <a:endParaRPr lang="hu-HU"/>
          </a:p>
        </p:txBody>
      </p:sp>
    </p:spTree>
    <p:extLst>
      <p:ext uri="{BB962C8B-B14F-4D97-AF65-F5344CB8AC3E}">
        <p14:creationId xmlns:p14="http://schemas.microsoft.com/office/powerpoint/2010/main" val="41287630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Függőleges szöveg helye 2"/>
          <p:cNvSpPr>
            <a:spLocks noGrp="1"/>
          </p:cNvSpPr>
          <p:nvPr>
            <p:ph type="body" orient="vert" idx="1"/>
          </p:nvPr>
        </p:nvSpPr>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CC14F180-F3BD-4C88-870E-6515F014B189}" type="datetimeFigureOut">
              <a:rPr lang="hu-HU" smtClean="0"/>
              <a:t>2018.11.14.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301A6413-1C45-43B9-98FA-058015D720F6}" type="slidenum">
              <a:rPr lang="hu-HU" smtClean="0"/>
              <a:t>‹#›</a:t>
            </a:fld>
            <a:endParaRPr lang="hu-HU"/>
          </a:p>
        </p:txBody>
      </p:sp>
    </p:spTree>
    <p:extLst>
      <p:ext uri="{BB962C8B-B14F-4D97-AF65-F5344CB8AC3E}">
        <p14:creationId xmlns:p14="http://schemas.microsoft.com/office/powerpoint/2010/main" val="1492692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p:cNvSpPr>
            <a:spLocks noGrp="1"/>
          </p:cNvSpPr>
          <p:nvPr>
            <p:ph type="title" orient="vert"/>
          </p:nvPr>
        </p:nvSpPr>
        <p:spPr>
          <a:xfrm>
            <a:off x="8724900" y="365125"/>
            <a:ext cx="2628900" cy="5811838"/>
          </a:xfrm>
        </p:spPr>
        <p:txBody>
          <a:bodyPr vert="eaVert"/>
          <a:lstStyle/>
          <a:p>
            <a:r>
              <a:rPr lang="hu-HU" smtClean="0"/>
              <a:t>Mintacím szerkesztése</a:t>
            </a:r>
            <a:endParaRPr lang="hu-HU"/>
          </a:p>
        </p:txBody>
      </p:sp>
      <p:sp>
        <p:nvSpPr>
          <p:cNvPr id="3" name="Függőleges szöveg helye 2"/>
          <p:cNvSpPr>
            <a:spLocks noGrp="1"/>
          </p:cNvSpPr>
          <p:nvPr>
            <p:ph type="body" orient="vert" idx="1"/>
          </p:nvPr>
        </p:nvSpPr>
        <p:spPr>
          <a:xfrm>
            <a:off x="838200" y="365125"/>
            <a:ext cx="7734300" cy="5811838"/>
          </a:xfrm>
        </p:spPr>
        <p:txBody>
          <a:bodyPr vert="eaVert"/>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CC14F180-F3BD-4C88-870E-6515F014B189}" type="datetimeFigureOut">
              <a:rPr lang="hu-HU" smtClean="0"/>
              <a:t>2018.11.14.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301A6413-1C45-43B9-98FA-058015D720F6}" type="slidenum">
              <a:rPr lang="hu-HU" smtClean="0"/>
              <a:t>‹#›</a:t>
            </a:fld>
            <a:endParaRPr lang="hu-HU"/>
          </a:p>
        </p:txBody>
      </p:sp>
    </p:spTree>
    <p:extLst>
      <p:ext uri="{BB962C8B-B14F-4D97-AF65-F5344CB8AC3E}">
        <p14:creationId xmlns:p14="http://schemas.microsoft.com/office/powerpoint/2010/main" val="41290064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4" name="Dátum helye 3"/>
          <p:cNvSpPr>
            <a:spLocks noGrp="1"/>
          </p:cNvSpPr>
          <p:nvPr>
            <p:ph type="dt" sz="half" idx="10"/>
          </p:nvPr>
        </p:nvSpPr>
        <p:spPr/>
        <p:txBody>
          <a:bodyPr/>
          <a:lstStyle/>
          <a:p>
            <a:fld id="{DCE54D69-9D4F-4CF7-9899-E0160A2E55E1}" type="datetimeFigureOut">
              <a:rPr lang="hu-HU" smtClean="0"/>
              <a:t>2018.11.14.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9282BCFF-6147-4781-A2A8-F671334A997E}" type="slidenum">
              <a:rPr lang="hu-HU" smtClean="0"/>
              <a:t>‹#›</a:t>
            </a:fld>
            <a:endParaRPr lang="hu-HU"/>
          </a:p>
        </p:txBody>
      </p:sp>
      <p:pic>
        <p:nvPicPr>
          <p:cNvPr id="7" name="Kép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99523" y="-98766"/>
            <a:ext cx="1924391" cy="1924391"/>
          </a:xfrm>
          <a:prstGeom prst="rect">
            <a:avLst/>
          </a:prstGeom>
        </p:spPr>
      </p:pic>
    </p:spTree>
    <p:extLst>
      <p:ext uri="{BB962C8B-B14F-4D97-AF65-F5344CB8AC3E}">
        <p14:creationId xmlns:p14="http://schemas.microsoft.com/office/powerpoint/2010/main" val="312006638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4" name="Dátum helye 3"/>
          <p:cNvSpPr>
            <a:spLocks noGrp="1"/>
          </p:cNvSpPr>
          <p:nvPr>
            <p:ph type="dt" sz="half" idx="10"/>
          </p:nvPr>
        </p:nvSpPr>
        <p:spPr/>
        <p:txBody>
          <a:bodyPr/>
          <a:lstStyle/>
          <a:p>
            <a:fld id="{DCE54D69-9D4F-4CF7-9899-E0160A2E55E1}" type="datetimeFigureOut">
              <a:rPr lang="hu-HU" smtClean="0"/>
              <a:t>2018.11.14.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9282BCFF-6147-4781-A2A8-F671334A997E}" type="slidenum">
              <a:rPr lang="hu-HU" smtClean="0"/>
              <a:t>‹#›</a:t>
            </a:fld>
            <a:endParaRPr lang="hu-HU"/>
          </a:p>
        </p:txBody>
      </p:sp>
      <p:pic>
        <p:nvPicPr>
          <p:cNvPr id="7" name="Kép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99523" y="-98766"/>
            <a:ext cx="1924391" cy="1924391"/>
          </a:xfrm>
          <a:prstGeom prst="rect">
            <a:avLst/>
          </a:prstGeom>
        </p:spPr>
      </p:pic>
    </p:spTree>
    <p:extLst>
      <p:ext uri="{BB962C8B-B14F-4D97-AF65-F5344CB8AC3E}">
        <p14:creationId xmlns:p14="http://schemas.microsoft.com/office/powerpoint/2010/main" val="286820945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4" name="Dátum helye 3"/>
          <p:cNvSpPr>
            <a:spLocks noGrp="1"/>
          </p:cNvSpPr>
          <p:nvPr>
            <p:ph type="dt" sz="half" idx="10"/>
          </p:nvPr>
        </p:nvSpPr>
        <p:spPr/>
        <p:txBody>
          <a:bodyPr/>
          <a:lstStyle/>
          <a:p>
            <a:fld id="{DCE54D69-9D4F-4CF7-9899-E0160A2E55E1}" type="datetimeFigureOut">
              <a:rPr lang="hu-HU" smtClean="0"/>
              <a:t>2018.11.14.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9282BCFF-6147-4781-A2A8-F671334A997E}" type="slidenum">
              <a:rPr lang="hu-HU" smtClean="0"/>
              <a:t>‹#›</a:t>
            </a:fld>
            <a:endParaRPr lang="hu-HU"/>
          </a:p>
        </p:txBody>
      </p:sp>
      <p:pic>
        <p:nvPicPr>
          <p:cNvPr id="7" name="Kép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799523" y="-98766"/>
            <a:ext cx="1924391" cy="1924391"/>
          </a:xfrm>
          <a:prstGeom prst="rect">
            <a:avLst/>
          </a:prstGeom>
        </p:spPr>
      </p:pic>
    </p:spTree>
    <p:extLst>
      <p:ext uri="{BB962C8B-B14F-4D97-AF65-F5344CB8AC3E}">
        <p14:creationId xmlns:p14="http://schemas.microsoft.com/office/powerpoint/2010/main" val="74411901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idx="1"/>
          </p:nvPr>
        </p:nvSpPr>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10"/>
          </p:nvPr>
        </p:nvSpPr>
        <p:spPr/>
        <p:txBody>
          <a:bodyPr/>
          <a:lstStyle/>
          <a:p>
            <a:fld id="{CC14F180-F3BD-4C88-870E-6515F014B189}" type="datetimeFigureOut">
              <a:rPr lang="hu-HU" smtClean="0"/>
              <a:t>2018.11.14.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301A6413-1C45-43B9-98FA-058015D720F6}" type="slidenum">
              <a:rPr lang="hu-HU" smtClean="0"/>
              <a:t>‹#›</a:t>
            </a:fld>
            <a:endParaRPr lang="hu-HU"/>
          </a:p>
        </p:txBody>
      </p:sp>
    </p:spTree>
    <p:extLst>
      <p:ext uri="{BB962C8B-B14F-4D97-AF65-F5344CB8AC3E}">
        <p14:creationId xmlns:p14="http://schemas.microsoft.com/office/powerpoint/2010/main" val="21234942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p:cNvSpPr>
            <a:spLocks noGrp="1"/>
          </p:cNvSpPr>
          <p:nvPr>
            <p:ph type="title"/>
          </p:nvPr>
        </p:nvSpPr>
        <p:spPr>
          <a:xfrm>
            <a:off x="831850" y="1709738"/>
            <a:ext cx="10515600" cy="2852737"/>
          </a:xfrm>
        </p:spPr>
        <p:txBody>
          <a:bodyPr anchor="b"/>
          <a:lstStyle>
            <a:lvl1pPr>
              <a:defRPr sz="6000"/>
            </a:lvl1pPr>
          </a:lstStyle>
          <a:p>
            <a:r>
              <a:rPr lang="hu-HU" smtClean="0"/>
              <a:t>Mintacím szerkesztése</a:t>
            </a:r>
            <a:endParaRPr lang="hu-HU"/>
          </a:p>
        </p:txBody>
      </p:sp>
      <p:sp>
        <p:nvSpPr>
          <p:cNvPr id="3" name="Szöveg hely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smtClean="0"/>
              <a:t>Mintaszöveg szerkesztése</a:t>
            </a:r>
          </a:p>
        </p:txBody>
      </p:sp>
      <p:sp>
        <p:nvSpPr>
          <p:cNvPr id="4" name="Dátum helye 3"/>
          <p:cNvSpPr>
            <a:spLocks noGrp="1"/>
          </p:cNvSpPr>
          <p:nvPr>
            <p:ph type="dt" sz="half" idx="10"/>
          </p:nvPr>
        </p:nvSpPr>
        <p:spPr/>
        <p:txBody>
          <a:bodyPr/>
          <a:lstStyle/>
          <a:p>
            <a:fld id="{CC14F180-F3BD-4C88-870E-6515F014B189}" type="datetimeFigureOut">
              <a:rPr lang="hu-HU" smtClean="0"/>
              <a:t>2018.11.14.</a:t>
            </a:fld>
            <a:endParaRPr lang="hu-HU"/>
          </a:p>
        </p:txBody>
      </p:sp>
      <p:sp>
        <p:nvSpPr>
          <p:cNvPr id="5" name="Élőláb helye 4"/>
          <p:cNvSpPr>
            <a:spLocks noGrp="1"/>
          </p:cNvSpPr>
          <p:nvPr>
            <p:ph type="ftr" sz="quarter" idx="11"/>
          </p:nvPr>
        </p:nvSpPr>
        <p:spPr/>
        <p:txBody>
          <a:bodyPr/>
          <a:lstStyle/>
          <a:p>
            <a:endParaRPr lang="hu-HU"/>
          </a:p>
        </p:txBody>
      </p:sp>
      <p:sp>
        <p:nvSpPr>
          <p:cNvPr id="6" name="Dia számának helye 5"/>
          <p:cNvSpPr>
            <a:spLocks noGrp="1"/>
          </p:cNvSpPr>
          <p:nvPr>
            <p:ph type="sldNum" sz="quarter" idx="12"/>
          </p:nvPr>
        </p:nvSpPr>
        <p:spPr/>
        <p:txBody>
          <a:bodyPr/>
          <a:lstStyle/>
          <a:p>
            <a:fld id="{301A6413-1C45-43B9-98FA-058015D720F6}" type="slidenum">
              <a:rPr lang="hu-HU" smtClean="0"/>
              <a:t>‹#›</a:t>
            </a:fld>
            <a:endParaRPr lang="hu-HU"/>
          </a:p>
        </p:txBody>
      </p:sp>
    </p:spTree>
    <p:extLst>
      <p:ext uri="{BB962C8B-B14F-4D97-AF65-F5344CB8AC3E}">
        <p14:creationId xmlns:p14="http://schemas.microsoft.com/office/powerpoint/2010/main" val="3823427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Tartalom helye 2"/>
          <p:cNvSpPr>
            <a:spLocks noGrp="1"/>
          </p:cNvSpPr>
          <p:nvPr>
            <p:ph sz="half" idx="1"/>
          </p:nvPr>
        </p:nvSpPr>
        <p:spPr>
          <a:xfrm>
            <a:off x="838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Tartalom helye 3"/>
          <p:cNvSpPr>
            <a:spLocks noGrp="1"/>
          </p:cNvSpPr>
          <p:nvPr>
            <p:ph sz="half" idx="2"/>
          </p:nvPr>
        </p:nvSpPr>
        <p:spPr>
          <a:xfrm>
            <a:off x="6172200" y="1825625"/>
            <a:ext cx="5181600" cy="435133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Dátum helye 4"/>
          <p:cNvSpPr>
            <a:spLocks noGrp="1"/>
          </p:cNvSpPr>
          <p:nvPr>
            <p:ph type="dt" sz="half" idx="10"/>
          </p:nvPr>
        </p:nvSpPr>
        <p:spPr/>
        <p:txBody>
          <a:bodyPr/>
          <a:lstStyle/>
          <a:p>
            <a:fld id="{CC14F180-F3BD-4C88-870E-6515F014B189}" type="datetimeFigureOut">
              <a:rPr lang="hu-HU" smtClean="0"/>
              <a:t>2018.11.14.</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301A6413-1C45-43B9-98FA-058015D720F6}" type="slidenum">
              <a:rPr lang="hu-HU" smtClean="0"/>
              <a:t>‹#›</a:t>
            </a:fld>
            <a:endParaRPr lang="hu-HU"/>
          </a:p>
        </p:txBody>
      </p:sp>
    </p:spTree>
    <p:extLst>
      <p:ext uri="{BB962C8B-B14F-4D97-AF65-F5344CB8AC3E}">
        <p14:creationId xmlns:p14="http://schemas.microsoft.com/office/powerpoint/2010/main" val="31171201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p:cNvSpPr>
            <a:spLocks noGrp="1"/>
          </p:cNvSpPr>
          <p:nvPr>
            <p:ph type="title"/>
          </p:nvPr>
        </p:nvSpPr>
        <p:spPr>
          <a:xfrm>
            <a:off x="839788" y="365125"/>
            <a:ext cx="10515600" cy="1325563"/>
          </a:xfrm>
        </p:spPr>
        <p:txBody>
          <a:bodyPr/>
          <a:lstStyle/>
          <a:p>
            <a:r>
              <a:rPr lang="hu-HU" smtClean="0"/>
              <a:t>Mintacím szerkesztése</a:t>
            </a:r>
            <a:endParaRPr lang="hu-HU"/>
          </a:p>
        </p:txBody>
      </p:sp>
      <p:sp>
        <p:nvSpPr>
          <p:cNvPr id="3" name="Szöveg hely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4" name="Tartalom helye 3"/>
          <p:cNvSpPr>
            <a:spLocks noGrp="1"/>
          </p:cNvSpPr>
          <p:nvPr>
            <p:ph sz="half" idx="2"/>
          </p:nvPr>
        </p:nvSpPr>
        <p:spPr>
          <a:xfrm>
            <a:off x="839788" y="2505075"/>
            <a:ext cx="5157787"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5" name="Szöveg hely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smtClean="0"/>
              <a:t>Mintaszöveg szerkesztése</a:t>
            </a:r>
          </a:p>
        </p:txBody>
      </p:sp>
      <p:sp>
        <p:nvSpPr>
          <p:cNvPr id="6" name="Tartalom helye 5"/>
          <p:cNvSpPr>
            <a:spLocks noGrp="1"/>
          </p:cNvSpPr>
          <p:nvPr>
            <p:ph sz="quarter" idx="4"/>
          </p:nvPr>
        </p:nvSpPr>
        <p:spPr>
          <a:xfrm>
            <a:off x="6172200" y="2505075"/>
            <a:ext cx="5183188" cy="3684588"/>
          </a:xfrm>
        </p:spPr>
        <p:txBody>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7" name="Dátum helye 6"/>
          <p:cNvSpPr>
            <a:spLocks noGrp="1"/>
          </p:cNvSpPr>
          <p:nvPr>
            <p:ph type="dt" sz="half" idx="10"/>
          </p:nvPr>
        </p:nvSpPr>
        <p:spPr/>
        <p:txBody>
          <a:bodyPr/>
          <a:lstStyle/>
          <a:p>
            <a:fld id="{CC14F180-F3BD-4C88-870E-6515F014B189}" type="datetimeFigureOut">
              <a:rPr lang="hu-HU" smtClean="0"/>
              <a:t>2018.11.14.</a:t>
            </a:fld>
            <a:endParaRPr lang="hu-HU"/>
          </a:p>
        </p:txBody>
      </p:sp>
      <p:sp>
        <p:nvSpPr>
          <p:cNvPr id="8" name="Élőláb helye 7"/>
          <p:cNvSpPr>
            <a:spLocks noGrp="1"/>
          </p:cNvSpPr>
          <p:nvPr>
            <p:ph type="ftr" sz="quarter" idx="11"/>
          </p:nvPr>
        </p:nvSpPr>
        <p:spPr/>
        <p:txBody>
          <a:bodyPr/>
          <a:lstStyle/>
          <a:p>
            <a:endParaRPr lang="hu-HU"/>
          </a:p>
        </p:txBody>
      </p:sp>
      <p:sp>
        <p:nvSpPr>
          <p:cNvPr id="9" name="Dia számának helye 8"/>
          <p:cNvSpPr>
            <a:spLocks noGrp="1"/>
          </p:cNvSpPr>
          <p:nvPr>
            <p:ph type="sldNum" sz="quarter" idx="12"/>
          </p:nvPr>
        </p:nvSpPr>
        <p:spPr/>
        <p:txBody>
          <a:bodyPr/>
          <a:lstStyle/>
          <a:p>
            <a:fld id="{301A6413-1C45-43B9-98FA-058015D720F6}" type="slidenum">
              <a:rPr lang="hu-HU" smtClean="0"/>
              <a:t>‹#›</a:t>
            </a:fld>
            <a:endParaRPr lang="hu-HU"/>
          </a:p>
        </p:txBody>
      </p:sp>
    </p:spTree>
    <p:extLst>
      <p:ext uri="{BB962C8B-B14F-4D97-AF65-F5344CB8AC3E}">
        <p14:creationId xmlns:p14="http://schemas.microsoft.com/office/powerpoint/2010/main" val="2455938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smtClean="0"/>
              <a:t>Mintacím szerkesztése</a:t>
            </a:r>
            <a:endParaRPr lang="hu-HU"/>
          </a:p>
        </p:txBody>
      </p:sp>
      <p:sp>
        <p:nvSpPr>
          <p:cNvPr id="3" name="Dátum helye 2"/>
          <p:cNvSpPr>
            <a:spLocks noGrp="1"/>
          </p:cNvSpPr>
          <p:nvPr>
            <p:ph type="dt" sz="half" idx="10"/>
          </p:nvPr>
        </p:nvSpPr>
        <p:spPr/>
        <p:txBody>
          <a:bodyPr/>
          <a:lstStyle/>
          <a:p>
            <a:fld id="{CC14F180-F3BD-4C88-870E-6515F014B189}" type="datetimeFigureOut">
              <a:rPr lang="hu-HU" smtClean="0"/>
              <a:t>2018.11.14.</a:t>
            </a:fld>
            <a:endParaRPr lang="hu-HU"/>
          </a:p>
        </p:txBody>
      </p:sp>
      <p:sp>
        <p:nvSpPr>
          <p:cNvPr id="4" name="Élőláb helye 3"/>
          <p:cNvSpPr>
            <a:spLocks noGrp="1"/>
          </p:cNvSpPr>
          <p:nvPr>
            <p:ph type="ftr" sz="quarter" idx="11"/>
          </p:nvPr>
        </p:nvSpPr>
        <p:spPr/>
        <p:txBody>
          <a:bodyPr/>
          <a:lstStyle/>
          <a:p>
            <a:endParaRPr lang="hu-HU"/>
          </a:p>
        </p:txBody>
      </p:sp>
      <p:sp>
        <p:nvSpPr>
          <p:cNvPr id="5" name="Dia számának helye 4"/>
          <p:cNvSpPr>
            <a:spLocks noGrp="1"/>
          </p:cNvSpPr>
          <p:nvPr>
            <p:ph type="sldNum" sz="quarter" idx="12"/>
          </p:nvPr>
        </p:nvSpPr>
        <p:spPr/>
        <p:txBody>
          <a:bodyPr/>
          <a:lstStyle/>
          <a:p>
            <a:fld id="{301A6413-1C45-43B9-98FA-058015D720F6}" type="slidenum">
              <a:rPr lang="hu-HU" smtClean="0"/>
              <a:t>‹#›</a:t>
            </a:fld>
            <a:endParaRPr lang="hu-HU"/>
          </a:p>
        </p:txBody>
      </p:sp>
    </p:spTree>
    <p:extLst>
      <p:ext uri="{BB962C8B-B14F-4D97-AF65-F5344CB8AC3E}">
        <p14:creationId xmlns:p14="http://schemas.microsoft.com/office/powerpoint/2010/main" val="1518340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p:cNvSpPr>
            <a:spLocks noGrp="1"/>
          </p:cNvSpPr>
          <p:nvPr>
            <p:ph type="dt" sz="half" idx="10"/>
          </p:nvPr>
        </p:nvSpPr>
        <p:spPr/>
        <p:txBody>
          <a:bodyPr/>
          <a:lstStyle/>
          <a:p>
            <a:fld id="{CC14F180-F3BD-4C88-870E-6515F014B189}" type="datetimeFigureOut">
              <a:rPr lang="hu-HU" smtClean="0"/>
              <a:t>2018.11.14.</a:t>
            </a:fld>
            <a:endParaRPr lang="hu-HU"/>
          </a:p>
        </p:txBody>
      </p:sp>
      <p:sp>
        <p:nvSpPr>
          <p:cNvPr id="3" name="Élőláb helye 2"/>
          <p:cNvSpPr>
            <a:spLocks noGrp="1"/>
          </p:cNvSpPr>
          <p:nvPr>
            <p:ph type="ftr" sz="quarter" idx="11"/>
          </p:nvPr>
        </p:nvSpPr>
        <p:spPr/>
        <p:txBody>
          <a:bodyPr/>
          <a:lstStyle/>
          <a:p>
            <a:endParaRPr lang="hu-HU"/>
          </a:p>
        </p:txBody>
      </p:sp>
      <p:sp>
        <p:nvSpPr>
          <p:cNvPr id="4" name="Dia számának helye 3"/>
          <p:cNvSpPr>
            <a:spLocks noGrp="1"/>
          </p:cNvSpPr>
          <p:nvPr>
            <p:ph type="sldNum" sz="quarter" idx="12"/>
          </p:nvPr>
        </p:nvSpPr>
        <p:spPr/>
        <p:txBody>
          <a:bodyPr/>
          <a:lstStyle/>
          <a:p>
            <a:fld id="{301A6413-1C45-43B9-98FA-058015D720F6}" type="slidenum">
              <a:rPr lang="hu-HU" smtClean="0"/>
              <a:t>‹#›</a:t>
            </a:fld>
            <a:endParaRPr lang="hu-HU"/>
          </a:p>
        </p:txBody>
      </p:sp>
    </p:spTree>
    <p:extLst>
      <p:ext uri="{BB962C8B-B14F-4D97-AF65-F5344CB8AC3E}">
        <p14:creationId xmlns:p14="http://schemas.microsoft.com/office/powerpoint/2010/main" val="33438565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hu-HU"/>
          </a:p>
        </p:txBody>
      </p:sp>
      <p:sp>
        <p:nvSpPr>
          <p:cNvPr id="3" name="Tartalom hely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fld id="{CC14F180-F3BD-4C88-870E-6515F014B189}" type="datetimeFigureOut">
              <a:rPr lang="hu-HU" smtClean="0"/>
              <a:t>2018.11.14.</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301A6413-1C45-43B9-98FA-058015D720F6}" type="slidenum">
              <a:rPr lang="hu-HU" smtClean="0"/>
              <a:t>‹#›</a:t>
            </a:fld>
            <a:endParaRPr lang="hu-HU"/>
          </a:p>
        </p:txBody>
      </p:sp>
    </p:spTree>
    <p:extLst>
      <p:ext uri="{BB962C8B-B14F-4D97-AF65-F5344CB8AC3E}">
        <p14:creationId xmlns:p14="http://schemas.microsoft.com/office/powerpoint/2010/main" val="396394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p:cNvSpPr>
            <a:spLocks noGrp="1"/>
          </p:cNvSpPr>
          <p:nvPr>
            <p:ph type="title"/>
          </p:nvPr>
        </p:nvSpPr>
        <p:spPr>
          <a:xfrm>
            <a:off x="839788" y="457200"/>
            <a:ext cx="3932237" cy="1600200"/>
          </a:xfrm>
        </p:spPr>
        <p:txBody>
          <a:bodyPr anchor="b"/>
          <a:lstStyle>
            <a:lvl1pPr>
              <a:defRPr sz="3200"/>
            </a:lvl1pPr>
          </a:lstStyle>
          <a:p>
            <a:r>
              <a:rPr lang="hu-HU" smtClean="0"/>
              <a:t>Mintacím szerkesztése</a:t>
            </a:r>
            <a:endParaRPr lang="hu-HU"/>
          </a:p>
        </p:txBody>
      </p:sp>
      <p:sp>
        <p:nvSpPr>
          <p:cNvPr id="3" name="Kép hely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smtClean="0"/>
              <a:t>Mintaszöveg szerkesztése</a:t>
            </a:r>
          </a:p>
        </p:txBody>
      </p:sp>
      <p:sp>
        <p:nvSpPr>
          <p:cNvPr id="5" name="Dátum helye 4"/>
          <p:cNvSpPr>
            <a:spLocks noGrp="1"/>
          </p:cNvSpPr>
          <p:nvPr>
            <p:ph type="dt" sz="half" idx="10"/>
          </p:nvPr>
        </p:nvSpPr>
        <p:spPr/>
        <p:txBody>
          <a:bodyPr/>
          <a:lstStyle/>
          <a:p>
            <a:fld id="{CC14F180-F3BD-4C88-870E-6515F014B189}" type="datetimeFigureOut">
              <a:rPr lang="hu-HU" smtClean="0"/>
              <a:t>2018.11.14.</a:t>
            </a:fld>
            <a:endParaRPr lang="hu-HU"/>
          </a:p>
        </p:txBody>
      </p:sp>
      <p:sp>
        <p:nvSpPr>
          <p:cNvPr id="6" name="Élőláb helye 5"/>
          <p:cNvSpPr>
            <a:spLocks noGrp="1"/>
          </p:cNvSpPr>
          <p:nvPr>
            <p:ph type="ftr" sz="quarter" idx="11"/>
          </p:nvPr>
        </p:nvSpPr>
        <p:spPr/>
        <p:txBody>
          <a:bodyPr/>
          <a:lstStyle/>
          <a:p>
            <a:endParaRPr lang="hu-HU"/>
          </a:p>
        </p:txBody>
      </p:sp>
      <p:sp>
        <p:nvSpPr>
          <p:cNvPr id="7" name="Dia számának helye 6"/>
          <p:cNvSpPr>
            <a:spLocks noGrp="1"/>
          </p:cNvSpPr>
          <p:nvPr>
            <p:ph type="sldNum" sz="quarter" idx="12"/>
          </p:nvPr>
        </p:nvSpPr>
        <p:spPr/>
        <p:txBody>
          <a:bodyPr/>
          <a:lstStyle/>
          <a:p>
            <a:fld id="{301A6413-1C45-43B9-98FA-058015D720F6}" type="slidenum">
              <a:rPr lang="hu-HU" smtClean="0"/>
              <a:t>‹#›</a:t>
            </a:fld>
            <a:endParaRPr lang="hu-HU"/>
          </a:p>
        </p:txBody>
      </p:sp>
    </p:spTree>
    <p:extLst>
      <p:ext uri="{BB962C8B-B14F-4D97-AF65-F5344CB8AC3E}">
        <p14:creationId xmlns:p14="http://schemas.microsoft.com/office/powerpoint/2010/main" val="3894898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Cím hely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smtClean="0"/>
              <a:t>Mintacím szerkesztése</a:t>
            </a:r>
            <a:endParaRPr lang="hu-HU"/>
          </a:p>
        </p:txBody>
      </p:sp>
      <p:sp>
        <p:nvSpPr>
          <p:cNvPr id="3" name="Szöveg hely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smtClean="0"/>
              <a:t>Mintaszöveg szerkesztése</a:t>
            </a:r>
          </a:p>
          <a:p>
            <a:pPr lvl="1"/>
            <a:r>
              <a:rPr lang="hu-HU" smtClean="0"/>
              <a:t>Második szint</a:t>
            </a:r>
          </a:p>
          <a:p>
            <a:pPr lvl="2"/>
            <a:r>
              <a:rPr lang="hu-HU" smtClean="0"/>
              <a:t>Harmadik szint</a:t>
            </a:r>
          </a:p>
          <a:p>
            <a:pPr lvl="3"/>
            <a:r>
              <a:rPr lang="hu-HU" smtClean="0"/>
              <a:t>Negyedik szint</a:t>
            </a:r>
          </a:p>
          <a:p>
            <a:pPr lvl="4"/>
            <a:r>
              <a:rPr lang="hu-HU" smtClean="0"/>
              <a:t>Ötödik szint</a:t>
            </a:r>
            <a:endParaRPr lang="hu-HU"/>
          </a:p>
        </p:txBody>
      </p:sp>
      <p:sp>
        <p:nvSpPr>
          <p:cNvPr id="4" name="Dátum hely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14F180-F3BD-4C88-870E-6515F014B189}" type="datetimeFigureOut">
              <a:rPr lang="hu-HU" smtClean="0"/>
              <a:t>2018.11.14.</a:t>
            </a:fld>
            <a:endParaRPr lang="hu-HU"/>
          </a:p>
        </p:txBody>
      </p:sp>
      <p:sp>
        <p:nvSpPr>
          <p:cNvPr id="5" name="Élőláb hely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1A6413-1C45-43B9-98FA-058015D720F6}" type="slidenum">
              <a:rPr lang="hu-HU" smtClean="0"/>
              <a:t>‹#›</a:t>
            </a:fld>
            <a:endParaRPr lang="hu-HU"/>
          </a:p>
        </p:txBody>
      </p:sp>
    </p:spTree>
    <p:extLst>
      <p:ext uri="{BB962C8B-B14F-4D97-AF65-F5344CB8AC3E}">
        <p14:creationId xmlns:p14="http://schemas.microsoft.com/office/powerpoint/2010/main" val="21843620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microsoft.com/office/2007/relationships/media" Target="../media/media4.mp4"/><Relationship Id="rId1" Type="http://schemas.openxmlformats.org/officeDocument/2006/relationships/video" Target="NULL" TargetMode="External"/><Relationship Id="rId6" Type="http://schemas.openxmlformats.org/officeDocument/2006/relationships/image" Target="../media/image5.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gif"/><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rticles Flying Up - Free HD Animation Black Backgrou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5" name="Kép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557" y="-164981"/>
            <a:ext cx="11276885" cy="3758962"/>
          </a:xfrm>
          <a:prstGeom prst="roundRect">
            <a:avLst>
              <a:gd name="adj" fmla="val 8594"/>
            </a:avLst>
          </a:prstGeom>
          <a:noFill/>
          <a:ln>
            <a:noFill/>
          </a:ln>
          <a:effectLst>
            <a:reflection blurRad="6350" stA="50000" endA="300" endPos="55500" dist="50800" dir="5400000" sy="-100000" algn="bl" rotWithShape="0"/>
            <a:softEdge rad="12700"/>
          </a:effectLst>
        </p:spPr>
      </p:pic>
      <p:sp>
        <p:nvSpPr>
          <p:cNvPr id="6" name="Szövegdoboz 5"/>
          <p:cNvSpPr txBox="1"/>
          <p:nvPr/>
        </p:nvSpPr>
        <p:spPr>
          <a:xfrm>
            <a:off x="862856" y="4194939"/>
            <a:ext cx="6757171" cy="2062103"/>
          </a:xfrm>
          <a:prstGeom prst="rect">
            <a:avLst/>
          </a:prstGeom>
          <a:noFill/>
        </p:spPr>
        <p:txBody>
          <a:bodyPr wrap="none" rtlCol="0">
            <a:spAutoFit/>
          </a:bodyPr>
          <a:lstStyle/>
          <a:p>
            <a:pPr algn="ctr"/>
            <a:r>
              <a:rPr lang="hu-HU" sz="3200" dirty="0" smtClean="0">
                <a:solidFill>
                  <a:schemeClr val="bg1"/>
                </a:solidFill>
              </a:rPr>
              <a:t>A Magyar Honvédség szolgáltatásparkja</a:t>
            </a:r>
          </a:p>
          <a:p>
            <a:pPr algn="ctr"/>
            <a:endParaRPr lang="hu-HU" sz="3200" dirty="0">
              <a:solidFill>
                <a:schemeClr val="bg1"/>
              </a:solidFill>
            </a:endParaRPr>
          </a:p>
          <a:p>
            <a:pPr algn="ctr"/>
            <a:r>
              <a:rPr lang="hu-HU" sz="3200" dirty="0" smtClean="0">
                <a:solidFill>
                  <a:schemeClr val="bg1"/>
                </a:solidFill>
              </a:rPr>
              <a:t>Bodnár István főhadnagy</a:t>
            </a:r>
            <a:br>
              <a:rPr lang="hu-HU" sz="3200" dirty="0" smtClean="0">
                <a:solidFill>
                  <a:schemeClr val="bg1"/>
                </a:solidFill>
              </a:rPr>
            </a:br>
            <a:r>
              <a:rPr lang="hu-HU" sz="3200" dirty="0" smtClean="0">
                <a:solidFill>
                  <a:schemeClr val="bg1"/>
                </a:solidFill>
              </a:rPr>
              <a:t>HVK HIICSF – MH HFKP</a:t>
            </a:r>
            <a:endParaRPr lang="hu-HU" sz="3200" dirty="0">
              <a:solidFill>
                <a:schemeClr val="bg1"/>
              </a:solidFill>
            </a:endParaRPr>
          </a:p>
        </p:txBody>
      </p:sp>
      <p:pic>
        <p:nvPicPr>
          <p:cNvPr id="7" name="Kép 6"/>
          <p:cNvPicPr>
            <a:picLocks noChangeAspect="1"/>
          </p:cNvPicPr>
          <p:nvPr/>
        </p:nvPicPr>
        <p:blipFill>
          <a:blip r:embed="rId6" cstate="print">
            <a:extLst>
              <a:ext uri="{BEBA8EAE-BF5A-486C-A8C5-ECC9F3942E4B}">
                <a14:imgProps xmlns:a14="http://schemas.microsoft.com/office/drawing/2010/main">
                  <a14:imgLayer r:embed="rId7">
                    <a14:imgEffect>
                      <a14:brightnessContrast bright="18000" contrast="-17000"/>
                    </a14:imgEffect>
                  </a14:imgLayer>
                </a14:imgProps>
              </a:ext>
              <a:ext uri="{28A0092B-C50C-407E-A947-70E740481C1C}">
                <a14:useLocalDpi xmlns:a14="http://schemas.microsoft.com/office/drawing/2010/main" val="0"/>
              </a:ext>
            </a:extLst>
          </a:blip>
          <a:stretch>
            <a:fillRect/>
          </a:stretch>
        </p:blipFill>
        <p:spPr>
          <a:xfrm>
            <a:off x="8319751" y="3315160"/>
            <a:ext cx="3052293" cy="3542840"/>
          </a:xfrm>
          <a:prstGeom prst="rect">
            <a:avLst/>
          </a:prstGeom>
        </p:spPr>
      </p:pic>
    </p:spTree>
    <p:extLst>
      <p:ext uri="{BB962C8B-B14F-4D97-AF65-F5344CB8AC3E}">
        <p14:creationId xmlns:p14="http://schemas.microsoft.com/office/powerpoint/2010/main" val="2443850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604848" y="365125"/>
            <a:ext cx="7357640" cy="1325563"/>
          </a:xfrm>
        </p:spPr>
        <p:txBody>
          <a:bodyPr/>
          <a:lstStyle/>
          <a:p>
            <a:r>
              <a:rPr lang="hu-HU" dirty="0" smtClean="0"/>
              <a:t>Szolgáltatásformák</a:t>
            </a:r>
            <a:endParaRPr lang="hu-HU" dirty="0"/>
          </a:p>
        </p:txBody>
      </p:sp>
      <p:sp>
        <p:nvSpPr>
          <p:cNvPr id="5" name="Tartalom helye 4"/>
          <p:cNvSpPr>
            <a:spLocks noGrp="1"/>
          </p:cNvSpPr>
          <p:nvPr>
            <p:ph idx="1"/>
          </p:nvPr>
        </p:nvSpPr>
        <p:spPr>
          <a:xfrm>
            <a:off x="537029" y="1690688"/>
            <a:ext cx="10816771" cy="4884283"/>
          </a:xfrm>
        </p:spPr>
        <p:txBody>
          <a:bodyPr>
            <a:noAutofit/>
          </a:bodyPr>
          <a:lstStyle/>
          <a:p>
            <a:pPr lvl="1"/>
            <a:r>
              <a:rPr lang="hu-HU" sz="2800" dirty="0"/>
              <a:t>Felhasználó-közvetlen szolgáltatások (online felület)</a:t>
            </a:r>
          </a:p>
          <a:p>
            <a:pPr lvl="2"/>
            <a:r>
              <a:rPr lang="hu-HU" sz="2400" dirty="0"/>
              <a:t>Weblap;</a:t>
            </a:r>
          </a:p>
          <a:p>
            <a:pPr lvl="2"/>
            <a:r>
              <a:rPr lang="hu-HU" sz="2400" dirty="0"/>
              <a:t>Közösségi média;</a:t>
            </a:r>
          </a:p>
          <a:p>
            <a:pPr lvl="2"/>
            <a:r>
              <a:rPr lang="hu-HU" sz="2400" dirty="0"/>
              <a:t>Portál;</a:t>
            </a:r>
          </a:p>
          <a:p>
            <a:pPr lvl="2"/>
            <a:r>
              <a:rPr lang="hu-HU" sz="2400" dirty="0"/>
              <a:t>Elektronikus levelezés;</a:t>
            </a:r>
          </a:p>
          <a:p>
            <a:pPr lvl="2"/>
            <a:r>
              <a:rPr lang="hu-HU" sz="2400" dirty="0" err="1"/>
              <a:t>E-learning</a:t>
            </a:r>
            <a:r>
              <a:rPr lang="hu-HU" sz="2400" dirty="0"/>
              <a:t>.</a:t>
            </a:r>
          </a:p>
          <a:p>
            <a:pPr lvl="1"/>
            <a:r>
              <a:rPr lang="hu-HU" sz="2800" dirty="0"/>
              <a:t>Támogató funkcionális szolgáltatások</a:t>
            </a:r>
          </a:p>
          <a:p>
            <a:pPr lvl="2"/>
            <a:r>
              <a:rPr lang="hu-HU" sz="2400" dirty="0"/>
              <a:t>Adattárolás (dokumentum, kép, videó rendszerezett tárolása</a:t>
            </a:r>
            <a:r>
              <a:rPr lang="hu-HU" sz="2400" dirty="0" smtClean="0"/>
              <a:t>);</a:t>
            </a:r>
          </a:p>
          <a:p>
            <a:pPr lvl="2"/>
            <a:r>
              <a:rPr lang="hu-HU" sz="2400" dirty="0" smtClean="0"/>
              <a:t>Web és Portál tárhely biztosítás;</a:t>
            </a:r>
            <a:endParaRPr lang="hu-HU" sz="2400" dirty="0"/>
          </a:p>
          <a:p>
            <a:pPr lvl="2"/>
            <a:r>
              <a:rPr lang="hu-HU" sz="2400" dirty="0"/>
              <a:t>Dokumentum-kezelés (sajtóanyagok verziókövetése).</a:t>
            </a:r>
          </a:p>
          <a:p>
            <a:pPr lvl="1"/>
            <a:r>
              <a:rPr lang="hu-HU" sz="2800" dirty="0"/>
              <a:t>Támogató infrastruktúra szolgáltatások</a:t>
            </a:r>
          </a:p>
          <a:p>
            <a:pPr lvl="2"/>
            <a:r>
              <a:rPr lang="hu-HU" sz="2400" dirty="0"/>
              <a:t>Nagy sávszélességű internet kapcsolat</a:t>
            </a:r>
            <a:r>
              <a:rPr lang="hu-HU" sz="2400" dirty="0" smtClean="0"/>
              <a:t>.</a:t>
            </a:r>
            <a:endParaRPr lang="hu-HU" sz="2400" dirty="0"/>
          </a:p>
        </p:txBody>
      </p:sp>
      <p:pic>
        <p:nvPicPr>
          <p:cNvPr id="6" name="Kép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2488" y="-128984"/>
            <a:ext cx="3229512" cy="1076504"/>
          </a:xfrm>
          <a:prstGeom prst="roundRect">
            <a:avLst>
              <a:gd name="adj" fmla="val 8594"/>
            </a:avLst>
          </a:prstGeom>
          <a:noFill/>
          <a:ln>
            <a:noFill/>
          </a:ln>
          <a:effectLst>
            <a:outerShdw blurRad="76200" dir="13500000" sy="23000" kx="1200000" algn="br" rotWithShape="0">
              <a:prstClr val="black">
                <a:alpha val="20000"/>
              </a:prstClr>
            </a:outerShdw>
            <a:reflection blurRad="6350" stA="50000" endA="300" endPos="55000" dir="5400000" sy="-100000" algn="bl" rotWithShape="0"/>
            <a:softEdge rad="12700"/>
          </a:effectLst>
        </p:spPr>
      </p:pic>
      <p:pic>
        <p:nvPicPr>
          <p:cNvPr id="7" name="Kép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640"/>
            <a:ext cx="1604848" cy="1604848"/>
          </a:xfrm>
          <a:prstGeom prst="roundRect">
            <a:avLst>
              <a:gd name="adj" fmla="val 8594"/>
            </a:avLst>
          </a:prstGeom>
          <a:noFill/>
          <a:ln>
            <a:noFill/>
          </a:ln>
          <a:effectLst>
            <a:outerShdw blurRad="76200" dir="13500000" sy="23000" kx="1200000" algn="br" rotWithShape="0">
              <a:prstClr val="black">
                <a:alpha val="20000"/>
              </a:prstClr>
            </a:outerShdw>
            <a:reflection blurRad="6350" stA="50000" endA="300" endPos="55000" dir="5400000" sy="-100000" algn="bl" rotWithShape="0"/>
            <a:softEdge rad="12700"/>
          </a:effectLst>
        </p:spPr>
      </p:pic>
    </p:spTree>
    <p:extLst>
      <p:ext uri="{BB962C8B-B14F-4D97-AF65-F5344CB8AC3E}">
        <p14:creationId xmlns:p14="http://schemas.microsoft.com/office/powerpoint/2010/main" val="13342440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ew Horizons - HD Video Background Loop">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20640"/>
            <a:ext cx="12192000" cy="6858000"/>
          </a:xfrm>
          <a:prstGeom prst="rect">
            <a:avLst/>
          </a:prstGeom>
        </p:spPr>
      </p:pic>
      <p:sp>
        <p:nvSpPr>
          <p:cNvPr id="5" name="Tartalom helye 4"/>
          <p:cNvSpPr>
            <a:spLocks noGrp="1"/>
          </p:cNvSpPr>
          <p:nvPr>
            <p:ph idx="1"/>
          </p:nvPr>
        </p:nvSpPr>
        <p:spPr>
          <a:xfrm>
            <a:off x="537029" y="1690688"/>
            <a:ext cx="10816771" cy="4884283"/>
          </a:xfrm>
        </p:spPr>
        <p:txBody>
          <a:bodyPr>
            <a:normAutofit/>
          </a:bodyPr>
          <a:lstStyle/>
          <a:p>
            <a:pPr lvl="1"/>
            <a:r>
              <a:rPr lang="hu-HU" sz="3200" dirty="0" smtClean="0"/>
              <a:t>Sajtó </a:t>
            </a:r>
            <a:r>
              <a:rPr lang="hu-HU" sz="3200" dirty="0"/>
              <a:t>alközpont (HM Miniszteri Kabinet alárendelt):</a:t>
            </a:r>
            <a:endParaRPr lang="hu-HU" sz="2000" dirty="0"/>
          </a:p>
          <a:p>
            <a:pPr lvl="2"/>
            <a:r>
              <a:rPr lang="hu-HU" sz="2800" dirty="0"/>
              <a:t>grafikus;</a:t>
            </a:r>
            <a:endParaRPr lang="hu-HU" dirty="0"/>
          </a:p>
          <a:p>
            <a:pPr lvl="2"/>
            <a:r>
              <a:rPr lang="hu-HU" sz="2800" dirty="0"/>
              <a:t>médiaelemző;</a:t>
            </a:r>
            <a:endParaRPr lang="hu-HU" dirty="0"/>
          </a:p>
          <a:p>
            <a:pPr lvl="2"/>
            <a:r>
              <a:rPr lang="hu-HU" sz="2800" dirty="0"/>
              <a:t>közösségi média felügyelő;</a:t>
            </a:r>
            <a:endParaRPr lang="hu-HU" dirty="0"/>
          </a:p>
          <a:p>
            <a:pPr lvl="2"/>
            <a:r>
              <a:rPr lang="hu-HU" sz="2800" dirty="0"/>
              <a:t>tartalomfejlesztő.</a:t>
            </a:r>
          </a:p>
          <a:p>
            <a:pPr lvl="1"/>
            <a:r>
              <a:rPr lang="hu-HU" sz="3200" dirty="0"/>
              <a:t>Támogató alközpont (MH szintű végrehajtás):</a:t>
            </a:r>
          </a:p>
          <a:p>
            <a:pPr lvl="2"/>
            <a:r>
              <a:rPr lang="hu-HU" sz="2800" dirty="0" err="1"/>
              <a:t>domain</a:t>
            </a:r>
            <a:r>
              <a:rPr lang="hu-HU" sz="2800" dirty="0"/>
              <a:t> kezelő;</a:t>
            </a:r>
          </a:p>
          <a:p>
            <a:pPr lvl="2"/>
            <a:r>
              <a:rPr lang="hu-HU" sz="2800" dirty="0"/>
              <a:t>platform független szoftver fejlesztők</a:t>
            </a:r>
            <a:r>
              <a:rPr lang="hu-HU" sz="2800" dirty="0" smtClean="0"/>
              <a:t>;</a:t>
            </a:r>
          </a:p>
          <a:p>
            <a:pPr lvl="2"/>
            <a:r>
              <a:rPr lang="hu-HU" sz="2800" dirty="0"/>
              <a:t>s</a:t>
            </a:r>
            <a:r>
              <a:rPr lang="hu-HU" sz="2800" dirty="0" smtClean="0"/>
              <a:t>zervezet pszichológus / szociológus</a:t>
            </a:r>
            <a:endParaRPr lang="hu-HU" sz="2800" dirty="0"/>
          </a:p>
          <a:p>
            <a:pPr lvl="2"/>
            <a:r>
              <a:rPr lang="hu-HU" sz="2800" dirty="0"/>
              <a:t>információs műveleti</a:t>
            </a:r>
            <a:r>
              <a:rPr lang="hu-HU" sz="2800" dirty="0" smtClean="0"/>
              <a:t>.</a:t>
            </a:r>
            <a:endParaRPr lang="hu-HU" dirty="0"/>
          </a:p>
        </p:txBody>
      </p:sp>
      <p:pic>
        <p:nvPicPr>
          <p:cNvPr id="6" name="Kép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2488" y="-128984"/>
            <a:ext cx="3229512" cy="1076504"/>
          </a:xfrm>
          <a:prstGeom prst="roundRect">
            <a:avLst>
              <a:gd name="adj" fmla="val 8594"/>
            </a:avLst>
          </a:prstGeom>
          <a:noFill/>
          <a:ln>
            <a:noFill/>
          </a:ln>
          <a:effectLst>
            <a:outerShdw blurRad="76200" dir="13500000" sy="23000" kx="1200000" algn="br" rotWithShape="0">
              <a:prstClr val="black">
                <a:alpha val="20000"/>
              </a:prstClr>
            </a:outerShdw>
            <a:reflection blurRad="6350" stA="50000" endA="300" endPos="55000" dir="5400000" sy="-100000" algn="bl" rotWithShape="0"/>
            <a:softEdge rad="12700"/>
          </a:effectLst>
        </p:spPr>
      </p:pic>
      <p:pic>
        <p:nvPicPr>
          <p:cNvPr id="7" name="Kép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0640"/>
            <a:ext cx="1604848" cy="1604848"/>
          </a:xfrm>
          <a:prstGeom prst="roundRect">
            <a:avLst>
              <a:gd name="adj" fmla="val 8594"/>
            </a:avLst>
          </a:prstGeom>
          <a:noFill/>
          <a:ln>
            <a:noFill/>
          </a:ln>
          <a:effectLst>
            <a:outerShdw blurRad="76200" dir="13500000" sy="23000" kx="1200000" algn="br" rotWithShape="0">
              <a:prstClr val="black">
                <a:alpha val="20000"/>
              </a:prstClr>
            </a:outerShdw>
            <a:reflection blurRad="6350" stA="50000" endA="300" endPos="55000" dir="5400000" sy="-100000" algn="bl" rotWithShape="0"/>
            <a:softEdge rad="12700"/>
          </a:effectLst>
        </p:spPr>
      </p:pic>
      <p:sp>
        <p:nvSpPr>
          <p:cNvPr id="8" name="Cím 1"/>
          <p:cNvSpPr txBox="1">
            <a:spLocks/>
          </p:cNvSpPr>
          <p:nvPr/>
        </p:nvSpPr>
        <p:spPr>
          <a:xfrm>
            <a:off x="802424" y="576339"/>
            <a:ext cx="10794642" cy="955322"/>
          </a:xfrm>
          <a:prstGeom prst="rect">
            <a:avLst/>
          </a:prstGeom>
          <a:effectLst>
            <a:outerShdw blurRad="50800" dist="38100" dir="5400000" algn="t" rotWithShape="0">
              <a:schemeClr val="tx1">
                <a:alpha val="40000"/>
              </a:scheme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hu-HU" sz="5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Infokommunikációs Központ</a:t>
            </a:r>
          </a:p>
        </p:txBody>
      </p:sp>
    </p:spTree>
    <p:extLst>
      <p:ext uri="{BB962C8B-B14F-4D97-AF65-F5344CB8AC3E}">
        <p14:creationId xmlns:p14="http://schemas.microsoft.com/office/powerpoint/2010/main" val="45754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4056845" y="620391"/>
            <a:ext cx="9581882" cy="2525450"/>
          </a:xfrm>
        </p:spPr>
        <p:txBody>
          <a:bodyPr>
            <a:normAutofit fontScale="77500" lnSpcReduction="20000"/>
          </a:bodyPr>
          <a:lstStyle/>
          <a:p>
            <a:r>
              <a:rPr lang="hu-HU" dirty="0" err="1" smtClean="0"/>
              <a:t>Autentikációs</a:t>
            </a:r>
            <a:r>
              <a:rPr lang="hu-HU" dirty="0" smtClean="0"/>
              <a:t> szerver - LDAP</a:t>
            </a:r>
          </a:p>
          <a:p>
            <a:r>
              <a:rPr lang="hu-HU" dirty="0" smtClean="0"/>
              <a:t>A jelenlegi rendszerekkel kompatibilis</a:t>
            </a:r>
          </a:p>
          <a:p>
            <a:r>
              <a:rPr lang="hu-HU" dirty="0" smtClean="0"/>
              <a:t>Jövőbeli fejlesztések megkönnyítése</a:t>
            </a:r>
          </a:p>
          <a:p>
            <a:r>
              <a:rPr lang="hu-HU" dirty="0" smtClean="0"/>
              <a:t>Jogszabályi környezet változtatása szükséges </a:t>
            </a:r>
          </a:p>
          <a:p>
            <a:pPr marL="0" indent="0">
              <a:buNone/>
            </a:pPr>
            <a:r>
              <a:rPr lang="hu-HU" dirty="0" smtClean="0"/>
              <a:t>(HAK tv. És GDPR alapú adatkezelés a teljes szolgáltatásparkra)</a:t>
            </a:r>
          </a:p>
          <a:p>
            <a:endParaRPr lang="hu-HU" dirty="0"/>
          </a:p>
          <a:p>
            <a:r>
              <a:rPr lang="hu-HU" dirty="0" smtClean="0"/>
              <a:t>NISZ </a:t>
            </a:r>
            <a:r>
              <a:rPr lang="hu-HU" dirty="0" err="1" smtClean="0"/>
              <a:t>ZRt</a:t>
            </a:r>
            <a:r>
              <a:rPr lang="hu-HU" dirty="0" smtClean="0"/>
              <a:t>. – Központi azonosítási ügynök</a:t>
            </a:r>
            <a:endParaRPr lang="hu-HU" dirty="0"/>
          </a:p>
        </p:txBody>
      </p:sp>
      <p:pic>
        <p:nvPicPr>
          <p:cNvPr id="4" name="Kép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3714" y="1883116"/>
            <a:ext cx="7804150" cy="6243320"/>
          </a:xfrm>
          <a:prstGeom prst="rect">
            <a:avLst/>
          </a:prstGeom>
        </p:spPr>
      </p:pic>
      <p:pic>
        <p:nvPicPr>
          <p:cNvPr id="7" name="Kép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820" y="1463679"/>
            <a:ext cx="3512460" cy="4390575"/>
          </a:xfrm>
          <a:prstGeom prst="rect">
            <a:avLst/>
          </a:prstGeom>
        </p:spPr>
      </p:pic>
      <p:pic>
        <p:nvPicPr>
          <p:cNvPr id="6" name="Kép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2488" y="-128984"/>
            <a:ext cx="3229512" cy="1076504"/>
          </a:xfrm>
          <a:prstGeom prst="roundRect">
            <a:avLst>
              <a:gd name="adj" fmla="val 8594"/>
            </a:avLst>
          </a:prstGeom>
          <a:noFill/>
          <a:ln>
            <a:noFill/>
          </a:ln>
          <a:effectLst>
            <a:outerShdw blurRad="76200" dir="13500000" sy="23000" kx="1200000" algn="br" rotWithShape="0">
              <a:prstClr val="black">
                <a:alpha val="20000"/>
              </a:prstClr>
            </a:outerShdw>
            <a:reflection blurRad="6350" stA="50000" endA="300" endPos="55000" dir="5400000" sy="-100000" algn="bl" rotWithShape="0"/>
            <a:softEdge rad="12700"/>
          </a:effectLst>
        </p:spPr>
      </p:pic>
      <p:pic>
        <p:nvPicPr>
          <p:cNvPr id="8" name="Kép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20640"/>
            <a:ext cx="1604848" cy="1604848"/>
          </a:xfrm>
          <a:prstGeom prst="roundRect">
            <a:avLst>
              <a:gd name="adj" fmla="val 8594"/>
            </a:avLst>
          </a:prstGeom>
          <a:noFill/>
          <a:ln>
            <a:noFill/>
          </a:ln>
          <a:effectLst>
            <a:outerShdw blurRad="76200" dir="13500000" sy="23000" kx="1200000" algn="br" rotWithShape="0">
              <a:prstClr val="black">
                <a:alpha val="20000"/>
              </a:prstClr>
            </a:outerShdw>
            <a:reflection blurRad="6350" stA="50000" endA="300" endPos="55000" dir="5400000" sy="-100000" algn="bl" rotWithShape="0"/>
            <a:softEdge rad="12700"/>
          </a:effectLst>
        </p:spPr>
      </p:pic>
    </p:spTree>
    <p:extLst>
      <p:ext uri="{BB962C8B-B14F-4D97-AF65-F5344CB8AC3E}">
        <p14:creationId xmlns:p14="http://schemas.microsoft.com/office/powerpoint/2010/main" val="37307259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3" name="Warm Sun Free HD Motion Background - trimmed">
            <a:hlinkClick r:id="" action="ppaction://media"/>
          </p:cNvPr>
          <p:cNvPicPr>
            <a:picLocks noGrp="1" noChangeAspect="1"/>
          </p:cNvPicPr>
          <p:nvPr>
            <p:ph idx="1"/>
            <a:videoFile r:link="rId1"/>
            <p:extLst>
              <p:ext uri="{DAA4B4D4-6D71-4841-9C94-3DE7FCFB9230}">
                <p14:media xmlns:p14="http://schemas.microsoft.com/office/powerpoint/2010/main" r:embed="rId2">
                  <p14:trim st="1687"/>
                </p14:media>
              </p:ext>
            </p:extLst>
          </p:nvPr>
        </p:nvPicPr>
        <p:blipFill>
          <a:blip r:embed="rId4"/>
          <a:stretch>
            <a:fillRect/>
          </a:stretch>
        </p:blipFill>
        <p:spPr>
          <a:xfrm>
            <a:off x="-18483" y="60325"/>
            <a:ext cx="12228965" cy="6878637"/>
          </a:xfrm>
        </p:spPr>
      </p:pic>
      <p:pic>
        <p:nvPicPr>
          <p:cNvPr id="6" name="Tartalom hely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41245" y="365125"/>
            <a:ext cx="2871265" cy="5368018"/>
          </a:xfrm>
          <a:prstGeom prst="rect">
            <a:avLst/>
          </a:prstGeom>
          <a:effectLst>
            <a:reflection blurRad="6350" stA="52000" endA="300" endPos="35000" dir="5400000" sy="-100000" algn="bl" rotWithShape="0"/>
          </a:effectLst>
        </p:spPr>
      </p:pic>
      <p:sp>
        <p:nvSpPr>
          <p:cNvPr id="7" name="Cím 1"/>
          <p:cNvSpPr txBox="1">
            <a:spLocks/>
          </p:cNvSpPr>
          <p:nvPr/>
        </p:nvSpPr>
        <p:spPr>
          <a:xfrm>
            <a:off x="0" y="1990073"/>
            <a:ext cx="5280338" cy="3230725"/>
          </a:xfrm>
          <a:prstGeom prst="rect">
            <a:avLst/>
          </a:prstGeom>
          <a:effectLst>
            <a:outerShdw blurRad="50800" dist="38100" dir="5400000" algn="t" rotWithShape="0">
              <a:schemeClr val="tx1">
                <a:alpha val="40000"/>
              </a:scheme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hu-HU" sz="5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MH ON</a:t>
            </a:r>
            <a:br>
              <a:rPr lang="hu-HU" sz="5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br>
            <a:r>
              <a:rPr lang="hu-HU" sz="5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platform független</a:t>
            </a:r>
            <a:r>
              <a:rPr lang="hu-HU" sz="5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 egységesített alkalmazások</a:t>
            </a:r>
            <a:endParaRPr lang="hu-HU"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pic>
        <p:nvPicPr>
          <p:cNvPr id="8" name="Kép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62488" y="-128984"/>
            <a:ext cx="3229512" cy="1076504"/>
          </a:xfrm>
          <a:prstGeom prst="roundRect">
            <a:avLst>
              <a:gd name="adj" fmla="val 8594"/>
            </a:avLst>
          </a:prstGeom>
          <a:noFill/>
          <a:ln>
            <a:noFill/>
          </a:ln>
          <a:effectLst>
            <a:outerShdw blurRad="76200" dir="13500000" sy="23000" kx="1200000" algn="br" rotWithShape="0">
              <a:prstClr val="black">
                <a:alpha val="20000"/>
              </a:prstClr>
            </a:outerShdw>
            <a:reflection blurRad="6350" stA="50000" endA="300" endPos="55000" dir="5400000" sy="-100000" algn="bl" rotWithShape="0"/>
            <a:softEdge rad="12700"/>
          </a:effectLst>
        </p:spPr>
      </p:pic>
      <p:pic>
        <p:nvPicPr>
          <p:cNvPr id="10" name="Kép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0640"/>
            <a:ext cx="1604848" cy="1604848"/>
          </a:xfrm>
          <a:prstGeom prst="roundRect">
            <a:avLst>
              <a:gd name="adj" fmla="val 8594"/>
            </a:avLst>
          </a:prstGeom>
          <a:noFill/>
          <a:ln>
            <a:noFill/>
          </a:ln>
          <a:effectLst>
            <a:outerShdw blurRad="76200" dir="13500000" sy="23000" kx="1200000" algn="br" rotWithShape="0">
              <a:prstClr val="black">
                <a:alpha val="20000"/>
              </a:prstClr>
            </a:outerShdw>
            <a:reflection blurRad="6350" stA="50000" endA="300" endPos="55000" dir="5400000" sy="-100000" algn="bl" rotWithShape="0"/>
            <a:softEdge rad="12700"/>
          </a:effectLst>
        </p:spPr>
      </p:pic>
    </p:spTree>
    <p:extLst>
      <p:ext uri="{BB962C8B-B14F-4D97-AF65-F5344CB8AC3E}">
        <p14:creationId xmlns:p14="http://schemas.microsoft.com/office/powerpoint/2010/main" val="200162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85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endParaRPr lang="hu-HU"/>
          </a:p>
        </p:txBody>
      </p:sp>
      <p:pic>
        <p:nvPicPr>
          <p:cNvPr id="4" name="Blue Light Rays and Snow - HD Motion Graphics Background Loop">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
        <p:nvSpPr>
          <p:cNvPr id="6" name="Cím 1"/>
          <p:cNvSpPr txBox="1">
            <a:spLocks/>
          </p:cNvSpPr>
          <p:nvPr/>
        </p:nvSpPr>
        <p:spPr>
          <a:xfrm>
            <a:off x="3296992" y="304123"/>
            <a:ext cx="4978400" cy="955322"/>
          </a:xfrm>
          <a:prstGeom prst="rect">
            <a:avLst/>
          </a:prstGeom>
          <a:effectLst>
            <a:outerShdw blurRad="50800" dist="38100" dir="5400000" algn="t" rotWithShape="0">
              <a:schemeClr val="tx1">
                <a:alpha val="40000"/>
              </a:scheme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hu-HU" sz="5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Márkaépítés</a:t>
            </a:r>
          </a:p>
        </p:txBody>
      </p:sp>
      <p:pic>
        <p:nvPicPr>
          <p:cNvPr id="8" name="Kép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2488" y="-128984"/>
            <a:ext cx="3229512" cy="1076504"/>
          </a:xfrm>
          <a:prstGeom prst="roundRect">
            <a:avLst>
              <a:gd name="adj" fmla="val 8594"/>
            </a:avLst>
          </a:prstGeom>
          <a:noFill/>
          <a:ln>
            <a:noFill/>
          </a:ln>
          <a:effectLst>
            <a:outerShdw blurRad="76200" dir="13500000" sy="23000" kx="1200000" algn="br" rotWithShape="0">
              <a:prstClr val="black">
                <a:alpha val="20000"/>
              </a:prstClr>
            </a:outerShdw>
            <a:reflection blurRad="6350" stA="50000" endA="300" endPos="55000" dir="5400000" sy="-100000" algn="bl" rotWithShape="0"/>
            <a:softEdge rad="12700"/>
          </a:effectLst>
        </p:spPr>
      </p:pic>
      <p:pic>
        <p:nvPicPr>
          <p:cNvPr id="9" name="Kép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0640"/>
            <a:ext cx="1604848" cy="1604848"/>
          </a:xfrm>
          <a:prstGeom prst="roundRect">
            <a:avLst>
              <a:gd name="adj" fmla="val 8594"/>
            </a:avLst>
          </a:prstGeom>
          <a:noFill/>
          <a:ln>
            <a:noFill/>
          </a:ln>
          <a:effectLst>
            <a:outerShdw blurRad="76200" dir="13500000" sy="23000" kx="1200000" algn="br" rotWithShape="0">
              <a:prstClr val="black">
                <a:alpha val="20000"/>
              </a:prstClr>
            </a:outerShdw>
            <a:reflection blurRad="6350" stA="50000" endA="300" endPos="55000" dir="5400000" sy="-100000" algn="bl" rotWithShape="0"/>
            <a:softEdge rad="12700"/>
          </a:effectLst>
        </p:spPr>
      </p:pic>
      <p:pic>
        <p:nvPicPr>
          <p:cNvPr id="7" name="Kép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200" y="2972637"/>
            <a:ext cx="5927932" cy="2976871"/>
          </a:xfrm>
          <a:prstGeom prst="rect">
            <a:avLst/>
          </a:prstGeom>
        </p:spPr>
      </p:pic>
      <p:sp>
        <p:nvSpPr>
          <p:cNvPr id="10" name="Cím 1"/>
          <p:cNvSpPr txBox="1">
            <a:spLocks/>
          </p:cNvSpPr>
          <p:nvPr/>
        </p:nvSpPr>
        <p:spPr>
          <a:xfrm>
            <a:off x="802424" y="1388429"/>
            <a:ext cx="10794642" cy="955322"/>
          </a:xfrm>
          <a:prstGeom prst="rect">
            <a:avLst/>
          </a:prstGeom>
          <a:effectLst>
            <a:outerShdw blurRad="50800" dist="38100" dir="5400000" algn="t" rotWithShape="0">
              <a:schemeClr val="tx1">
                <a:alpha val="40000"/>
              </a:schemeClr>
            </a:outerShdw>
          </a:effectLst>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hu-HU" sz="5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A Magyar Honvédség, mint márka</a:t>
            </a:r>
          </a:p>
        </p:txBody>
      </p:sp>
      <p:pic>
        <p:nvPicPr>
          <p:cNvPr id="11" name="Tartalom hely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69150" y="1866090"/>
            <a:ext cx="5022850" cy="5022851"/>
          </a:xfrm>
          <a:prstGeom prst="rect">
            <a:avLst/>
          </a:prstGeom>
        </p:spPr>
      </p:pic>
    </p:spTree>
    <p:extLst>
      <p:ext uri="{BB962C8B-B14F-4D97-AF65-F5344CB8AC3E}">
        <p14:creationId xmlns:p14="http://schemas.microsoft.com/office/powerpoint/2010/main" val="217752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ép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864" y="2032001"/>
            <a:ext cx="7655017" cy="4310741"/>
          </a:xfrm>
          <a:prstGeom prst="rect">
            <a:avLst/>
          </a:prstGeom>
        </p:spPr>
      </p:pic>
      <p:sp>
        <p:nvSpPr>
          <p:cNvPr id="7" name="Cím 1"/>
          <p:cNvSpPr txBox="1">
            <a:spLocks/>
          </p:cNvSpPr>
          <p:nvPr/>
        </p:nvSpPr>
        <p:spPr>
          <a:xfrm>
            <a:off x="881744" y="423183"/>
            <a:ext cx="10515600" cy="63114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pPr algn="ctr"/>
            <a:r>
              <a:rPr lang="hu-HU" smtClean="0"/>
              <a:t>[a prezentáció véget ért]</a:t>
            </a:r>
            <a:br>
              <a:rPr lang="hu-HU" smtClean="0"/>
            </a:br>
            <a:r>
              <a:rPr lang="hu-HU" smtClean="0"/>
              <a:t/>
            </a:r>
            <a:br>
              <a:rPr lang="hu-HU" smtClean="0"/>
            </a:br>
            <a:r>
              <a:rPr lang="hu-HU" smtClean="0"/>
              <a:t>Köszönöm szépen a figyelmet!</a:t>
            </a:r>
            <a:br>
              <a:rPr lang="hu-HU" smtClean="0"/>
            </a:br>
            <a:r>
              <a:rPr lang="hu-HU" smtClean="0"/>
              <a:t/>
            </a:r>
            <a:br>
              <a:rPr lang="hu-HU" smtClean="0"/>
            </a:br>
            <a:r>
              <a:rPr lang="hu-HU" smtClean="0"/>
              <a:t/>
            </a:r>
            <a:br>
              <a:rPr lang="hu-HU" smtClean="0"/>
            </a:br>
            <a:r>
              <a:rPr lang="hu-HU" sz="6000" smtClean="0">
                <a:solidFill>
                  <a:srgbClr val="FFFF00"/>
                </a:solidFill>
              </a:rPr>
              <a:t>Kérdések?</a:t>
            </a:r>
            <a:r>
              <a:rPr lang="hu-HU" smtClean="0"/>
              <a:t/>
            </a:r>
            <a:br>
              <a:rPr lang="hu-HU" smtClean="0"/>
            </a:br>
            <a:r>
              <a:rPr lang="hu-HU" smtClean="0"/>
              <a:t/>
            </a:r>
            <a:br>
              <a:rPr lang="hu-HU" smtClean="0"/>
            </a:br>
            <a:r>
              <a:rPr lang="hu-HU" smtClean="0"/>
              <a:t/>
            </a:r>
            <a:br>
              <a:rPr lang="hu-HU" smtClean="0"/>
            </a:br>
            <a:r>
              <a:rPr lang="hu-HU" smtClean="0"/>
              <a:t>Előadó: Bodnár István fhdgy.</a:t>
            </a:r>
            <a:endParaRPr lang="hu-HU" dirty="0"/>
          </a:p>
        </p:txBody>
      </p:sp>
      <p:pic>
        <p:nvPicPr>
          <p:cNvPr id="9" name="Kép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2488" y="-128984"/>
            <a:ext cx="3229512" cy="1076504"/>
          </a:xfrm>
          <a:prstGeom prst="roundRect">
            <a:avLst>
              <a:gd name="adj" fmla="val 8594"/>
            </a:avLst>
          </a:prstGeom>
          <a:noFill/>
          <a:ln>
            <a:noFill/>
          </a:ln>
          <a:effectLst>
            <a:outerShdw blurRad="76200" dir="13500000" sy="23000" kx="1200000" algn="br" rotWithShape="0">
              <a:prstClr val="black">
                <a:alpha val="20000"/>
              </a:prstClr>
            </a:outerShdw>
            <a:reflection blurRad="6350" stA="50000" endA="300" endPos="55000" dir="5400000" sy="-100000" algn="bl" rotWithShape="0"/>
            <a:softEdge rad="12700"/>
          </a:effectLst>
        </p:spPr>
      </p:pic>
      <p:pic>
        <p:nvPicPr>
          <p:cNvPr id="10" name="Kép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0640"/>
            <a:ext cx="1604848" cy="1604848"/>
          </a:xfrm>
          <a:prstGeom prst="roundRect">
            <a:avLst>
              <a:gd name="adj" fmla="val 8594"/>
            </a:avLst>
          </a:prstGeom>
          <a:noFill/>
          <a:ln>
            <a:noFill/>
          </a:ln>
          <a:effectLst>
            <a:outerShdw blurRad="76200" dir="13500000" sy="23000" kx="1200000" algn="br" rotWithShape="0">
              <a:prstClr val="black">
                <a:alpha val="20000"/>
              </a:prstClr>
            </a:outerShdw>
            <a:reflection blurRad="6350" stA="50000" endA="300" endPos="55000" dir="5400000" sy="-100000" algn="bl" rotWithShape="0"/>
            <a:softEdge rad="12700"/>
          </a:effectLst>
        </p:spPr>
      </p:pic>
    </p:spTree>
    <p:extLst>
      <p:ext uri="{BB962C8B-B14F-4D97-AF65-F5344CB8AC3E}">
        <p14:creationId xmlns:p14="http://schemas.microsoft.com/office/powerpoint/2010/main" val="9482605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604848" y="365125"/>
            <a:ext cx="9748952" cy="1325563"/>
          </a:xfrm>
        </p:spPr>
        <p:txBody>
          <a:bodyPr/>
          <a:lstStyle/>
          <a:p>
            <a:r>
              <a:rPr lang="hu-HU" dirty="0" smtClean="0"/>
              <a:t>Az előadóról</a:t>
            </a:r>
            <a:endParaRPr lang="hu-HU" dirty="0"/>
          </a:p>
        </p:txBody>
      </p:sp>
      <p:sp>
        <p:nvSpPr>
          <p:cNvPr id="5" name="Tartalom helye 4"/>
          <p:cNvSpPr>
            <a:spLocks noGrp="1"/>
          </p:cNvSpPr>
          <p:nvPr>
            <p:ph idx="1"/>
          </p:nvPr>
        </p:nvSpPr>
        <p:spPr>
          <a:xfrm>
            <a:off x="244699" y="1584208"/>
            <a:ext cx="11745532" cy="5099927"/>
          </a:xfrm>
        </p:spPr>
        <p:txBody>
          <a:bodyPr>
            <a:normAutofit fontScale="85000" lnSpcReduction="20000"/>
          </a:bodyPr>
          <a:lstStyle/>
          <a:p>
            <a:pPr algn="ctr"/>
            <a:r>
              <a:rPr lang="hu-HU" dirty="0"/>
              <a:t>2007-2011 - Zrínyi Miklós Nemzetvédelmi Egyetemhad- és biztonságtechnikai mérnök (híradó) </a:t>
            </a:r>
            <a:r>
              <a:rPr lang="hu-HU" dirty="0" err="1" smtClean="0"/>
              <a:t>BSc</a:t>
            </a:r>
            <a:endParaRPr lang="hu-HU" dirty="0" smtClean="0"/>
          </a:p>
          <a:p>
            <a:pPr algn="ctr"/>
            <a:endParaRPr lang="hu-HU" sz="600" dirty="0"/>
          </a:p>
          <a:p>
            <a:pPr algn="ctr"/>
            <a:r>
              <a:rPr lang="hu-HU" dirty="0" smtClean="0"/>
              <a:t>2013-2016: </a:t>
            </a:r>
            <a:r>
              <a:rPr lang="hu-HU" dirty="0"/>
              <a:t>Pázmány Péter Katolikus Egyetem nemzetközi igazgatás </a:t>
            </a:r>
            <a:r>
              <a:rPr lang="hu-HU" dirty="0" smtClean="0"/>
              <a:t>BA</a:t>
            </a:r>
          </a:p>
          <a:p>
            <a:pPr algn="ctr"/>
            <a:endParaRPr lang="hu-HU" sz="800" dirty="0"/>
          </a:p>
          <a:p>
            <a:pPr algn="ctr"/>
            <a:r>
              <a:rPr lang="hu-HU" dirty="0" smtClean="0"/>
              <a:t>2015: IMET US </a:t>
            </a:r>
            <a:r>
              <a:rPr lang="hu-HU" dirty="0" err="1"/>
              <a:t>Army</a:t>
            </a:r>
            <a:r>
              <a:rPr lang="hu-HU" dirty="0"/>
              <a:t> Fort Gordon </a:t>
            </a:r>
            <a:r>
              <a:rPr lang="hu-HU" dirty="0" err="1"/>
              <a:t>Cyber</a:t>
            </a:r>
            <a:r>
              <a:rPr lang="hu-HU" dirty="0"/>
              <a:t> Excellence Center </a:t>
            </a:r>
            <a:r>
              <a:rPr lang="hu-HU" dirty="0" err="1"/>
              <a:t>signal</a:t>
            </a:r>
            <a:r>
              <a:rPr lang="hu-HU" dirty="0"/>
              <a:t> </a:t>
            </a:r>
            <a:r>
              <a:rPr lang="hu-HU" dirty="0" err="1"/>
              <a:t>platoon</a:t>
            </a:r>
            <a:r>
              <a:rPr lang="hu-HU" dirty="0"/>
              <a:t> </a:t>
            </a:r>
            <a:r>
              <a:rPr lang="hu-HU" dirty="0" err="1"/>
              <a:t>commander</a:t>
            </a:r>
            <a:r>
              <a:rPr lang="hu-HU" dirty="0"/>
              <a:t> </a:t>
            </a:r>
            <a:endParaRPr lang="hu-HU" dirty="0" smtClean="0"/>
          </a:p>
          <a:p>
            <a:pPr algn="ctr"/>
            <a:endParaRPr lang="hu-HU" sz="700" dirty="0"/>
          </a:p>
          <a:p>
            <a:pPr algn="ctr"/>
            <a:r>
              <a:rPr lang="hu-HU" dirty="0" smtClean="0"/>
              <a:t>2014-2017: </a:t>
            </a:r>
            <a:r>
              <a:rPr lang="hu-HU" dirty="0"/>
              <a:t>Óbudai Egyetem villamosmérnök (kommunikációs rendszerek) </a:t>
            </a:r>
            <a:r>
              <a:rPr lang="hu-HU" dirty="0" err="1" smtClean="0"/>
              <a:t>MSc</a:t>
            </a:r>
            <a:endParaRPr lang="hu-HU" dirty="0" smtClean="0"/>
          </a:p>
          <a:p>
            <a:pPr algn="ctr"/>
            <a:endParaRPr lang="hu-HU" sz="700" dirty="0"/>
          </a:p>
          <a:p>
            <a:pPr algn="ctr"/>
            <a:r>
              <a:rPr lang="hu-HU" dirty="0" smtClean="0"/>
              <a:t>2017-: </a:t>
            </a:r>
            <a:r>
              <a:rPr lang="hu-HU" dirty="0"/>
              <a:t>Metropolitan Egyetem vezetés és szervezés (mediátor) MA</a:t>
            </a:r>
          </a:p>
          <a:p>
            <a:pPr algn="ctr"/>
            <a:endParaRPr lang="hu-HU" dirty="0"/>
          </a:p>
          <a:p>
            <a:pPr algn="ctr"/>
            <a:r>
              <a:rPr lang="hu-HU" dirty="0"/>
              <a:t>Magyar Hadtudományi </a:t>
            </a:r>
            <a:r>
              <a:rPr lang="hu-HU" dirty="0" smtClean="0"/>
              <a:t>Társaság - </a:t>
            </a:r>
            <a:r>
              <a:rPr lang="hu-HU" dirty="0"/>
              <a:t>tag</a:t>
            </a:r>
          </a:p>
          <a:p>
            <a:pPr algn="ctr"/>
            <a:r>
              <a:rPr lang="hu-HU" dirty="0"/>
              <a:t>Puskás Tivadar Híradó Bajtársi Egyesület </a:t>
            </a:r>
            <a:r>
              <a:rPr lang="hu-HU" dirty="0" smtClean="0"/>
              <a:t>IT - elnök</a:t>
            </a:r>
          </a:p>
          <a:p>
            <a:pPr algn="ctr"/>
            <a:r>
              <a:rPr lang="hu-HU" dirty="0" smtClean="0"/>
              <a:t>Magyar Ifjúsági Atlanti Tanács  -  tag</a:t>
            </a:r>
          </a:p>
          <a:p>
            <a:pPr algn="ctr"/>
            <a:r>
              <a:rPr lang="hu-HU" dirty="0" smtClean="0"/>
              <a:t>NATO ATA YATA ICTF – HYAC </a:t>
            </a:r>
            <a:r>
              <a:rPr lang="hu-HU" dirty="0" err="1" smtClean="0"/>
              <a:t>delegated</a:t>
            </a:r>
            <a:r>
              <a:rPr lang="hu-HU" dirty="0" smtClean="0"/>
              <a:t> </a:t>
            </a:r>
            <a:r>
              <a:rPr lang="hu-HU" dirty="0" err="1" smtClean="0"/>
              <a:t>member</a:t>
            </a:r>
            <a:endParaRPr lang="hu-HU" dirty="0"/>
          </a:p>
          <a:p>
            <a:endParaRPr lang="hu-HU" dirty="0"/>
          </a:p>
        </p:txBody>
      </p:sp>
      <p:pic>
        <p:nvPicPr>
          <p:cNvPr id="4"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2488" y="-128984"/>
            <a:ext cx="3229512" cy="1076504"/>
          </a:xfrm>
          <a:prstGeom prst="roundRect">
            <a:avLst>
              <a:gd name="adj" fmla="val 8594"/>
            </a:avLst>
          </a:prstGeom>
          <a:noFill/>
          <a:ln>
            <a:noFill/>
          </a:ln>
          <a:effectLst>
            <a:outerShdw blurRad="76200" dir="13500000" sy="23000" kx="1200000" algn="br" rotWithShape="0">
              <a:prstClr val="black">
                <a:alpha val="20000"/>
              </a:prstClr>
            </a:outerShdw>
            <a:reflection blurRad="6350" stA="50000" endA="300" endPos="55000" dir="5400000" sy="-100000" algn="bl" rotWithShape="0"/>
            <a:softEdge rad="12700"/>
          </a:effectLst>
        </p:spPr>
      </p:pic>
      <p:pic>
        <p:nvPicPr>
          <p:cNvPr id="6" name="Kép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640"/>
            <a:ext cx="1604848" cy="1604848"/>
          </a:xfrm>
          <a:prstGeom prst="roundRect">
            <a:avLst>
              <a:gd name="adj" fmla="val 8594"/>
            </a:avLst>
          </a:prstGeom>
          <a:noFill/>
          <a:ln>
            <a:noFill/>
          </a:ln>
          <a:effectLst>
            <a:outerShdw blurRad="76200" dir="13500000" sy="23000" kx="1200000" algn="br" rotWithShape="0">
              <a:prstClr val="black">
                <a:alpha val="20000"/>
              </a:prstClr>
            </a:outerShdw>
            <a:reflection blurRad="6350" stA="50000" endA="300" endPos="55000" dir="5400000" sy="-100000" algn="bl" rotWithShape="0"/>
            <a:softEdge rad="12700"/>
          </a:effectLst>
        </p:spPr>
      </p:pic>
    </p:spTree>
    <p:extLst>
      <p:ext uri="{BB962C8B-B14F-4D97-AF65-F5344CB8AC3E}">
        <p14:creationId xmlns:p14="http://schemas.microsoft.com/office/powerpoint/2010/main" val="374346723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727200" y="365125"/>
            <a:ext cx="7235288" cy="1325563"/>
          </a:xfrm>
        </p:spPr>
        <p:txBody>
          <a:bodyPr/>
          <a:lstStyle/>
          <a:p>
            <a:r>
              <a:rPr lang="hu-HU" dirty="0" smtClean="0"/>
              <a:t>Probléma felvetés</a:t>
            </a:r>
            <a:endParaRPr lang="hu-HU" dirty="0"/>
          </a:p>
        </p:txBody>
      </p:sp>
      <p:sp>
        <p:nvSpPr>
          <p:cNvPr id="5" name="Tartalom helye 4"/>
          <p:cNvSpPr>
            <a:spLocks noGrp="1"/>
          </p:cNvSpPr>
          <p:nvPr>
            <p:ph idx="1"/>
          </p:nvPr>
        </p:nvSpPr>
        <p:spPr/>
        <p:txBody>
          <a:bodyPr/>
          <a:lstStyle/>
          <a:p>
            <a:pPr marL="0" indent="0" algn="just">
              <a:buNone/>
            </a:pPr>
            <a:r>
              <a:rPr lang="hu-HU" sz="3200" dirty="0" smtClean="0"/>
              <a:t>A </a:t>
            </a:r>
            <a:r>
              <a:rPr lang="hu-HU" sz="3200" dirty="0"/>
              <a:t>Honvédelmi Minisztérium és a Magyar Honvédség </a:t>
            </a:r>
            <a:r>
              <a:rPr lang="hu-HU" sz="3200" dirty="0" smtClean="0"/>
              <a:t>interneten </a:t>
            </a:r>
            <a:r>
              <a:rPr lang="hu-HU" sz="3200" dirty="0"/>
              <a:t>keresztüli </a:t>
            </a:r>
            <a:r>
              <a:rPr lang="hu-HU" sz="3200" dirty="0" smtClean="0"/>
              <a:t>kommunikációs képességei </a:t>
            </a:r>
            <a:r>
              <a:rPr lang="hu-HU" sz="3200" dirty="0"/>
              <a:t>jelenleg nem egységesen kialakított, esetenként nem az MH rendszerében üzemeltetett weboldalak, fájlmegosztó szolgáltatások és adatbázisok formájában biztosítottak. </a:t>
            </a:r>
            <a:endParaRPr lang="hu-HU" sz="3200" dirty="0" smtClean="0"/>
          </a:p>
          <a:p>
            <a:pPr marL="0" indent="0" algn="just">
              <a:buNone/>
            </a:pPr>
            <a:r>
              <a:rPr lang="hu-HU" sz="3200" dirty="0" smtClean="0"/>
              <a:t>Az </a:t>
            </a:r>
            <a:r>
              <a:rPr lang="hu-HU" sz="3200" dirty="0"/>
              <a:t>MH-n kívül, szerződéses feltételek alapján üzemelő szolgáltatások esetében sem az üzemeltetés folytonosságára és biztonságára, sem az adatok </a:t>
            </a:r>
            <a:r>
              <a:rPr lang="hu-HU" sz="3200" dirty="0" err="1"/>
              <a:t>teljeskörű</a:t>
            </a:r>
            <a:r>
              <a:rPr lang="hu-HU" sz="3200" dirty="0"/>
              <a:t> védelmére vonatkozóan nem rendelkezik az MH teljes kontrollal. </a:t>
            </a:r>
          </a:p>
          <a:p>
            <a:endParaRPr lang="hu-HU" dirty="0"/>
          </a:p>
        </p:txBody>
      </p:sp>
      <p:pic>
        <p:nvPicPr>
          <p:cNvPr id="4"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2488" y="-128984"/>
            <a:ext cx="3229512" cy="1076504"/>
          </a:xfrm>
          <a:prstGeom prst="roundRect">
            <a:avLst>
              <a:gd name="adj" fmla="val 8594"/>
            </a:avLst>
          </a:prstGeom>
          <a:noFill/>
          <a:ln>
            <a:noFill/>
          </a:ln>
          <a:effectLst>
            <a:outerShdw blurRad="76200" dir="13500000" sy="23000" kx="1200000" algn="br" rotWithShape="0">
              <a:prstClr val="black">
                <a:alpha val="20000"/>
              </a:prstClr>
            </a:outerShdw>
            <a:reflection blurRad="6350" stA="50000" endA="300" endPos="55000" dir="5400000" sy="-100000" algn="bl" rotWithShape="0"/>
            <a:softEdge rad="12700"/>
          </a:effectLst>
        </p:spPr>
      </p:pic>
      <p:pic>
        <p:nvPicPr>
          <p:cNvPr id="6" name="Kép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640"/>
            <a:ext cx="1604848" cy="1604848"/>
          </a:xfrm>
          <a:prstGeom prst="roundRect">
            <a:avLst>
              <a:gd name="adj" fmla="val 8594"/>
            </a:avLst>
          </a:prstGeom>
          <a:noFill/>
          <a:ln>
            <a:noFill/>
          </a:ln>
          <a:effectLst>
            <a:outerShdw blurRad="76200" dir="13500000" sy="23000" kx="1200000" algn="br" rotWithShape="0">
              <a:prstClr val="black">
                <a:alpha val="20000"/>
              </a:prstClr>
            </a:outerShdw>
            <a:reflection blurRad="6350" stA="50000" endA="300" endPos="55000" dir="5400000" sy="-100000" algn="bl" rotWithShape="0"/>
            <a:softEdge rad="12700"/>
          </a:effectLst>
        </p:spPr>
      </p:pic>
    </p:spTree>
    <p:extLst>
      <p:ext uri="{BB962C8B-B14F-4D97-AF65-F5344CB8AC3E}">
        <p14:creationId xmlns:p14="http://schemas.microsoft.com/office/powerpoint/2010/main" val="2004735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604848" y="365125"/>
            <a:ext cx="9748952" cy="1325563"/>
          </a:xfrm>
        </p:spPr>
        <p:txBody>
          <a:bodyPr/>
          <a:lstStyle/>
          <a:p>
            <a:r>
              <a:rPr lang="hu-HU" dirty="0" smtClean="0"/>
              <a:t>Fő kapcsolódási területek</a:t>
            </a:r>
            <a:endParaRPr lang="hu-HU" dirty="0"/>
          </a:p>
        </p:txBody>
      </p:sp>
      <p:sp>
        <p:nvSpPr>
          <p:cNvPr id="3" name="Tartalom helye 2"/>
          <p:cNvSpPr>
            <a:spLocks noGrp="1"/>
          </p:cNvSpPr>
          <p:nvPr>
            <p:ph idx="1"/>
          </p:nvPr>
        </p:nvSpPr>
        <p:spPr>
          <a:xfrm>
            <a:off x="838200" y="1825625"/>
            <a:ext cx="6193665" cy="4351338"/>
          </a:xfrm>
        </p:spPr>
        <p:txBody>
          <a:bodyPr>
            <a:normAutofit/>
          </a:bodyPr>
          <a:lstStyle/>
          <a:p>
            <a:r>
              <a:rPr lang="hu-HU" sz="4000" dirty="0" smtClean="0"/>
              <a:t>Toborzás,</a:t>
            </a:r>
          </a:p>
          <a:p>
            <a:r>
              <a:rPr lang="hu-HU" sz="4000" dirty="0" smtClean="0"/>
              <a:t>Képzés, kiképzés,</a:t>
            </a:r>
          </a:p>
          <a:p>
            <a:r>
              <a:rPr lang="hu-HU" sz="4000" dirty="0" smtClean="0"/>
              <a:t>Oktatás, távoktatás, </a:t>
            </a:r>
          </a:p>
          <a:p>
            <a:r>
              <a:rPr lang="hu-HU" sz="4000" dirty="0" smtClean="0"/>
              <a:t>Honvédelmi nevelés, </a:t>
            </a:r>
          </a:p>
          <a:p>
            <a:r>
              <a:rPr lang="hu-HU" sz="4000" dirty="0" smtClean="0"/>
              <a:t>Katonai hagyományápolás,  </a:t>
            </a:r>
          </a:p>
          <a:p>
            <a:r>
              <a:rPr lang="hu-HU" sz="4000" dirty="0" smtClean="0"/>
              <a:t>Társadalmi kapcsolattartás.</a:t>
            </a:r>
            <a:endParaRPr lang="hu-HU" sz="4000" dirty="0"/>
          </a:p>
        </p:txBody>
      </p:sp>
      <p:pic>
        <p:nvPicPr>
          <p:cNvPr id="4" name="Kép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2488" y="-128984"/>
            <a:ext cx="3229512" cy="1076504"/>
          </a:xfrm>
          <a:prstGeom prst="roundRect">
            <a:avLst>
              <a:gd name="adj" fmla="val 8594"/>
            </a:avLst>
          </a:prstGeom>
          <a:noFill/>
          <a:ln>
            <a:noFill/>
          </a:ln>
          <a:effectLst>
            <a:outerShdw blurRad="76200" dir="13500000" sy="23000" kx="1200000" algn="br" rotWithShape="0">
              <a:prstClr val="black">
                <a:alpha val="20000"/>
              </a:prstClr>
            </a:outerShdw>
            <a:reflection blurRad="6350" stA="50000" endA="300" endPos="55000" dir="5400000" sy="-100000" algn="bl" rotWithShape="0"/>
            <a:softEdge rad="12700"/>
          </a:effectLst>
        </p:spPr>
      </p:pic>
      <p:pic>
        <p:nvPicPr>
          <p:cNvPr id="5" name="Kép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640"/>
            <a:ext cx="1604848" cy="1604848"/>
          </a:xfrm>
          <a:prstGeom prst="roundRect">
            <a:avLst>
              <a:gd name="adj" fmla="val 8594"/>
            </a:avLst>
          </a:prstGeom>
          <a:noFill/>
          <a:ln>
            <a:noFill/>
          </a:ln>
          <a:effectLst>
            <a:outerShdw blurRad="76200" dir="13500000" sy="23000" kx="1200000" algn="br" rotWithShape="0">
              <a:prstClr val="black">
                <a:alpha val="20000"/>
              </a:prstClr>
            </a:outerShdw>
            <a:reflection blurRad="6350" stA="50000" endA="300" endPos="55000" dir="5400000" sy="-100000" algn="bl" rotWithShape="0"/>
            <a:softEdge rad="12700"/>
          </a:effectLst>
        </p:spPr>
      </p:pic>
    </p:spTree>
    <p:extLst>
      <p:ext uri="{BB962C8B-B14F-4D97-AF65-F5344CB8AC3E}">
        <p14:creationId xmlns:p14="http://schemas.microsoft.com/office/powerpoint/2010/main" val="16887157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604848" y="365125"/>
            <a:ext cx="9748952" cy="1325563"/>
          </a:xfrm>
        </p:spPr>
        <p:txBody>
          <a:bodyPr/>
          <a:lstStyle/>
          <a:p>
            <a:r>
              <a:rPr lang="hu-HU" dirty="0" smtClean="0"/>
              <a:t>Koncepciós tételek (toborzás)</a:t>
            </a:r>
            <a:endParaRPr lang="hu-HU" dirty="0"/>
          </a:p>
        </p:txBody>
      </p:sp>
      <p:sp>
        <p:nvSpPr>
          <p:cNvPr id="3" name="Téglalap 2"/>
          <p:cNvSpPr/>
          <p:nvPr/>
        </p:nvSpPr>
        <p:spPr>
          <a:xfrm>
            <a:off x="2153020" y="1574885"/>
            <a:ext cx="8305800" cy="5016758"/>
          </a:xfrm>
          <a:prstGeom prst="rect">
            <a:avLst/>
          </a:prstGeom>
        </p:spPr>
        <p:txBody>
          <a:bodyPr wrap="square">
            <a:spAutoFit/>
          </a:bodyPr>
          <a:lstStyle/>
          <a:p>
            <a:pPr algn="ctr"/>
            <a:r>
              <a:rPr lang="hu-HU" sz="3200" dirty="0" smtClean="0">
                <a:solidFill>
                  <a:schemeClr val="bg1"/>
                </a:solidFill>
              </a:rPr>
              <a:t>Magyar Honvédség = civil szféra nagyvállalata</a:t>
            </a:r>
          </a:p>
          <a:p>
            <a:pPr algn="ctr"/>
            <a:endParaRPr lang="hu-HU" sz="3200" dirty="0" smtClean="0">
              <a:solidFill>
                <a:schemeClr val="bg1"/>
              </a:solidFill>
            </a:endParaRPr>
          </a:p>
          <a:p>
            <a:pPr algn="ctr"/>
            <a:r>
              <a:rPr lang="hu-HU" sz="3200" dirty="0" smtClean="0">
                <a:solidFill>
                  <a:schemeClr val="bg1"/>
                </a:solidFill>
              </a:rPr>
              <a:t>Marketing alapú toborzás</a:t>
            </a:r>
          </a:p>
          <a:p>
            <a:pPr algn="ctr"/>
            <a:endParaRPr lang="hu-HU" sz="3200" dirty="0" smtClean="0">
              <a:solidFill>
                <a:schemeClr val="bg1"/>
              </a:solidFill>
            </a:endParaRPr>
          </a:p>
          <a:p>
            <a:pPr algn="ctr"/>
            <a:r>
              <a:rPr lang="hu-HU" sz="3200" dirty="0" err="1" smtClean="0">
                <a:solidFill>
                  <a:schemeClr val="bg1"/>
                </a:solidFill>
              </a:rPr>
              <a:t>bilaterálizmus</a:t>
            </a:r>
            <a:r>
              <a:rPr lang="hu-HU" sz="3200" dirty="0" smtClean="0">
                <a:solidFill>
                  <a:schemeClr val="bg1"/>
                </a:solidFill>
              </a:rPr>
              <a:t>, </a:t>
            </a:r>
            <a:r>
              <a:rPr lang="hu-HU" sz="3200" dirty="0" err="1" smtClean="0">
                <a:solidFill>
                  <a:schemeClr val="bg1"/>
                </a:solidFill>
              </a:rPr>
              <a:t>technokratizmus</a:t>
            </a:r>
            <a:r>
              <a:rPr lang="hu-HU" sz="3200" dirty="0" smtClean="0">
                <a:solidFill>
                  <a:schemeClr val="bg1"/>
                </a:solidFill>
              </a:rPr>
              <a:t>, protekcionizmus tagadás, informatika, döntéstámogatás, pszichológia, </a:t>
            </a:r>
          </a:p>
          <a:p>
            <a:pPr algn="ctr"/>
            <a:r>
              <a:rPr lang="hu-HU" sz="3200" dirty="0" smtClean="0">
                <a:solidFill>
                  <a:schemeClr val="bg1"/>
                </a:solidFill>
              </a:rPr>
              <a:t>üzleti </a:t>
            </a:r>
            <a:r>
              <a:rPr lang="hu-HU" sz="3200" dirty="0">
                <a:solidFill>
                  <a:schemeClr val="bg1"/>
                </a:solidFill>
              </a:rPr>
              <a:t>intelligencia, szociológia</a:t>
            </a:r>
            <a:endParaRPr lang="hu-HU" sz="3200" dirty="0" smtClean="0">
              <a:solidFill>
                <a:schemeClr val="bg1"/>
              </a:solidFill>
            </a:endParaRPr>
          </a:p>
          <a:p>
            <a:pPr algn="ctr"/>
            <a:endParaRPr lang="hu-HU" sz="3200" dirty="0">
              <a:solidFill>
                <a:schemeClr val="bg1"/>
              </a:solidFill>
            </a:endParaRPr>
          </a:p>
          <a:p>
            <a:pPr algn="ctr"/>
            <a:r>
              <a:rPr lang="hu-HU" sz="3200" dirty="0" smtClean="0">
                <a:solidFill>
                  <a:schemeClr val="bg1"/>
                </a:solidFill>
              </a:rPr>
              <a:t>termék = humán erőforrás</a:t>
            </a:r>
            <a:endParaRPr lang="hu-HU" sz="3200" dirty="0">
              <a:solidFill>
                <a:schemeClr val="bg1"/>
              </a:solidFill>
            </a:endParaRPr>
          </a:p>
        </p:txBody>
      </p:sp>
      <p:pic>
        <p:nvPicPr>
          <p:cNvPr id="5" name="Kép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2488" y="-128984"/>
            <a:ext cx="3229512" cy="1076504"/>
          </a:xfrm>
          <a:prstGeom prst="roundRect">
            <a:avLst>
              <a:gd name="adj" fmla="val 8594"/>
            </a:avLst>
          </a:prstGeom>
          <a:noFill/>
          <a:ln>
            <a:noFill/>
          </a:ln>
          <a:effectLst>
            <a:outerShdw blurRad="76200" dir="13500000" sy="23000" kx="1200000" algn="br" rotWithShape="0">
              <a:prstClr val="black">
                <a:alpha val="20000"/>
              </a:prstClr>
            </a:outerShdw>
            <a:reflection blurRad="6350" stA="50000" endA="300" endPos="55000" dir="5400000" sy="-100000" algn="bl" rotWithShape="0"/>
            <a:softEdge rad="12700"/>
          </a:effectLst>
        </p:spPr>
      </p:pic>
      <p:pic>
        <p:nvPicPr>
          <p:cNvPr id="6" name="Kép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640"/>
            <a:ext cx="1604848" cy="1604848"/>
          </a:xfrm>
          <a:prstGeom prst="roundRect">
            <a:avLst>
              <a:gd name="adj" fmla="val 8594"/>
            </a:avLst>
          </a:prstGeom>
          <a:noFill/>
          <a:ln>
            <a:noFill/>
          </a:ln>
          <a:effectLst>
            <a:outerShdw blurRad="76200" dir="13500000" sy="23000" kx="1200000" algn="br" rotWithShape="0">
              <a:prstClr val="black">
                <a:alpha val="20000"/>
              </a:prstClr>
            </a:outerShdw>
            <a:reflection blurRad="6350" stA="50000" endA="300" endPos="55000" dir="5400000" sy="-100000" algn="bl" rotWithShape="0"/>
            <a:softEdge rad="12700"/>
          </a:effectLst>
        </p:spPr>
      </p:pic>
    </p:spTree>
    <p:extLst>
      <p:ext uri="{BB962C8B-B14F-4D97-AF65-F5344CB8AC3E}">
        <p14:creationId xmlns:p14="http://schemas.microsoft.com/office/powerpoint/2010/main" val="205231452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604848" y="365125"/>
            <a:ext cx="7357640" cy="1325563"/>
          </a:xfrm>
        </p:spPr>
        <p:txBody>
          <a:bodyPr/>
          <a:lstStyle/>
          <a:p>
            <a:r>
              <a:rPr lang="hu-HU" dirty="0" smtClean="0"/>
              <a:t>Megoldási javaslat</a:t>
            </a:r>
            <a:endParaRPr lang="hu-HU" dirty="0"/>
          </a:p>
        </p:txBody>
      </p:sp>
      <p:sp>
        <p:nvSpPr>
          <p:cNvPr id="5" name="Tartalom helye 4"/>
          <p:cNvSpPr>
            <a:spLocks noGrp="1"/>
          </p:cNvSpPr>
          <p:nvPr>
            <p:ph idx="1"/>
          </p:nvPr>
        </p:nvSpPr>
        <p:spPr>
          <a:xfrm>
            <a:off x="537029" y="1690688"/>
            <a:ext cx="10816771" cy="4884283"/>
          </a:xfrm>
        </p:spPr>
        <p:txBody>
          <a:bodyPr>
            <a:normAutofit/>
          </a:bodyPr>
          <a:lstStyle/>
          <a:p>
            <a:pPr marL="0" indent="0" algn="just">
              <a:buNone/>
            </a:pPr>
            <a:r>
              <a:rPr lang="hu-HU" sz="3600" dirty="0"/>
              <a:t>A külső kommunikáció és szolgáltatások biztosítása érdekében szükség van egy MH szintű, honvédelmi szervezeteket összefogó, infokommunikációs szolgáltatáspark kialakítására, amely fizikailag az MH objektumában helyezkedik el, és az MH állományában lévő szakemberek üzemeltetik, biztosítva a személyi, fizikai és adatbiztonságot egyaránt. </a:t>
            </a:r>
            <a:endParaRPr lang="hu-HU" sz="3200" dirty="0"/>
          </a:p>
        </p:txBody>
      </p:sp>
      <p:pic>
        <p:nvPicPr>
          <p:cNvPr id="6" name="Kép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2488" y="-128984"/>
            <a:ext cx="3229512" cy="1076504"/>
          </a:xfrm>
          <a:prstGeom prst="roundRect">
            <a:avLst>
              <a:gd name="adj" fmla="val 8594"/>
            </a:avLst>
          </a:prstGeom>
          <a:noFill/>
          <a:ln>
            <a:noFill/>
          </a:ln>
          <a:effectLst>
            <a:outerShdw blurRad="76200" dir="13500000" sy="23000" kx="1200000" algn="br" rotWithShape="0">
              <a:prstClr val="black">
                <a:alpha val="20000"/>
              </a:prstClr>
            </a:outerShdw>
            <a:reflection blurRad="6350" stA="50000" endA="300" endPos="55000" dir="5400000" sy="-100000" algn="bl" rotWithShape="0"/>
            <a:softEdge rad="12700"/>
          </a:effectLst>
        </p:spPr>
      </p:pic>
      <p:pic>
        <p:nvPicPr>
          <p:cNvPr id="7" name="Kép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640"/>
            <a:ext cx="1604848" cy="1604848"/>
          </a:xfrm>
          <a:prstGeom prst="roundRect">
            <a:avLst>
              <a:gd name="adj" fmla="val 8594"/>
            </a:avLst>
          </a:prstGeom>
          <a:noFill/>
          <a:ln>
            <a:noFill/>
          </a:ln>
          <a:effectLst>
            <a:outerShdw blurRad="76200" dir="13500000" sy="23000" kx="1200000" algn="br" rotWithShape="0">
              <a:prstClr val="black">
                <a:alpha val="20000"/>
              </a:prstClr>
            </a:outerShdw>
            <a:reflection blurRad="6350" stA="50000" endA="300" endPos="55000" dir="5400000" sy="-100000" algn="bl" rotWithShape="0"/>
            <a:softEdge rad="12700"/>
          </a:effectLst>
        </p:spPr>
      </p:pic>
    </p:spTree>
    <p:extLst>
      <p:ext uri="{BB962C8B-B14F-4D97-AF65-F5344CB8AC3E}">
        <p14:creationId xmlns:p14="http://schemas.microsoft.com/office/powerpoint/2010/main" val="24617895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a:xfrm>
            <a:off x="1604848" y="365125"/>
            <a:ext cx="7357640" cy="1325563"/>
          </a:xfrm>
        </p:spPr>
        <p:txBody>
          <a:bodyPr/>
          <a:lstStyle/>
          <a:p>
            <a:r>
              <a:rPr lang="hu-HU" dirty="0" smtClean="0"/>
              <a:t>Fő célok</a:t>
            </a:r>
            <a:endParaRPr lang="hu-HU" dirty="0"/>
          </a:p>
        </p:txBody>
      </p:sp>
      <p:sp>
        <p:nvSpPr>
          <p:cNvPr id="5" name="Tartalom helye 4"/>
          <p:cNvSpPr>
            <a:spLocks noGrp="1"/>
          </p:cNvSpPr>
          <p:nvPr>
            <p:ph idx="1"/>
          </p:nvPr>
        </p:nvSpPr>
        <p:spPr>
          <a:xfrm>
            <a:off x="537029" y="1690688"/>
            <a:ext cx="10816771" cy="4884283"/>
          </a:xfrm>
        </p:spPr>
        <p:txBody>
          <a:bodyPr>
            <a:normAutofit/>
          </a:bodyPr>
          <a:lstStyle/>
          <a:p>
            <a:pPr marL="0" indent="0" algn="just">
              <a:buNone/>
            </a:pPr>
            <a:r>
              <a:rPr lang="hu-HU" sz="3600" dirty="0" smtClean="0"/>
              <a:t>A </a:t>
            </a:r>
            <a:r>
              <a:rPr lang="hu-HU" sz="3600" dirty="0"/>
              <a:t>kialakítás során a biztonsági feltételek teljesülése mellett kiemelt jelentőségű követelményként jelennek meg:</a:t>
            </a:r>
            <a:endParaRPr lang="hu-HU" sz="3200" dirty="0"/>
          </a:p>
          <a:p>
            <a:pPr lvl="1"/>
            <a:r>
              <a:rPr lang="hu-HU" sz="3200" dirty="0"/>
              <a:t>az MH egységes arculatának biztosítása;</a:t>
            </a:r>
          </a:p>
          <a:p>
            <a:pPr lvl="1"/>
            <a:r>
              <a:rPr lang="hu-HU" sz="3200" dirty="0"/>
              <a:t>a szolgáltatáspark mobil kommunikációs technológiát támogató képessége és felhasználóbarát kialakítása;</a:t>
            </a:r>
          </a:p>
          <a:p>
            <a:pPr lvl="1"/>
            <a:r>
              <a:rPr lang="hu-HU" sz="3200" dirty="0"/>
              <a:t>a jelenleginél gyorsabb és hatékonyabb online felületen történő nyilvános publikálási eljárás</a:t>
            </a:r>
            <a:r>
              <a:rPr lang="hu-HU" sz="3200" dirty="0" smtClean="0"/>
              <a:t>.</a:t>
            </a:r>
            <a:endParaRPr lang="hu-HU" sz="3200" dirty="0"/>
          </a:p>
        </p:txBody>
      </p:sp>
      <p:pic>
        <p:nvPicPr>
          <p:cNvPr id="6" name="Kép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2488" y="-128984"/>
            <a:ext cx="3229512" cy="1076504"/>
          </a:xfrm>
          <a:prstGeom prst="roundRect">
            <a:avLst>
              <a:gd name="adj" fmla="val 8594"/>
            </a:avLst>
          </a:prstGeom>
          <a:noFill/>
          <a:ln>
            <a:noFill/>
          </a:ln>
          <a:effectLst>
            <a:outerShdw blurRad="76200" dir="13500000" sy="23000" kx="1200000" algn="br" rotWithShape="0">
              <a:prstClr val="black">
                <a:alpha val="20000"/>
              </a:prstClr>
            </a:outerShdw>
            <a:reflection blurRad="6350" stA="50000" endA="300" endPos="55000" dir="5400000" sy="-100000" algn="bl" rotWithShape="0"/>
            <a:softEdge rad="12700"/>
          </a:effectLst>
        </p:spPr>
      </p:pic>
      <p:pic>
        <p:nvPicPr>
          <p:cNvPr id="7" name="Kép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0640"/>
            <a:ext cx="1604848" cy="1604848"/>
          </a:xfrm>
          <a:prstGeom prst="roundRect">
            <a:avLst>
              <a:gd name="adj" fmla="val 8594"/>
            </a:avLst>
          </a:prstGeom>
          <a:noFill/>
          <a:ln>
            <a:noFill/>
          </a:ln>
          <a:effectLst>
            <a:outerShdw blurRad="76200" dir="13500000" sy="23000" kx="1200000" algn="br" rotWithShape="0">
              <a:prstClr val="black">
                <a:alpha val="20000"/>
              </a:prstClr>
            </a:outerShdw>
            <a:reflection blurRad="6350" stA="50000" endA="300" endPos="55000" dir="5400000" sy="-100000" algn="bl" rotWithShape="0"/>
            <a:softEdge rad="12700"/>
          </a:effectLst>
        </p:spPr>
      </p:pic>
    </p:spTree>
    <p:extLst>
      <p:ext uri="{BB962C8B-B14F-4D97-AF65-F5344CB8AC3E}">
        <p14:creationId xmlns:p14="http://schemas.microsoft.com/office/powerpoint/2010/main" val="31051720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maller Network Connection Backgrou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2" name="Cím 1"/>
          <p:cNvSpPr>
            <a:spLocks noGrp="1"/>
          </p:cNvSpPr>
          <p:nvPr>
            <p:ph type="title"/>
          </p:nvPr>
        </p:nvSpPr>
        <p:spPr>
          <a:xfrm>
            <a:off x="1959429" y="818535"/>
            <a:ext cx="8727032" cy="861430"/>
          </a:xfrm>
          <a:effectLst>
            <a:outerShdw blurRad="50800" dist="38100" dir="5400000" algn="t" rotWithShape="0">
              <a:schemeClr val="tx1">
                <a:alpha val="40000"/>
              </a:schemeClr>
            </a:outerShdw>
          </a:effectLst>
        </p:spPr>
        <p:txBody>
          <a:bodyPr>
            <a:noAutofit/>
          </a:bodyPr>
          <a:lstStyle/>
          <a:p>
            <a:pPr algn="ctr"/>
            <a:r>
              <a:rPr lang="hu-HU" sz="5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MH ON funkcionális rétegei </a:t>
            </a:r>
            <a:endParaRPr lang="hu-HU"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graphicFrame>
        <p:nvGraphicFramePr>
          <p:cNvPr id="28" name="Táblázat 27"/>
          <p:cNvGraphicFramePr>
            <a:graphicFrameLocks noGrp="1"/>
          </p:cNvGraphicFramePr>
          <p:nvPr>
            <p:extLst>
              <p:ext uri="{D42A27DB-BD31-4B8C-83A1-F6EECF244321}">
                <p14:modId xmlns:p14="http://schemas.microsoft.com/office/powerpoint/2010/main" val="265366641"/>
              </p:ext>
            </p:extLst>
          </p:nvPr>
        </p:nvGraphicFramePr>
        <p:xfrm>
          <a:off x="508000" y="1690688"/>
          <a:ext cx="11087100" cy="4737470"/>
        </p:xfrm>
        <a:graphic>
          <a:graphicData uri="http://schemas.openxmlformats.org/drawingml/2006/table">
            <a:tbl>
              <a:tblPr firstRow="1" bandRow="1">
                <a:tableStyleId>{6E25E649-3F16-4E02-A733-19D2CDBF48F0}</a:tableStyleId>
              </a:tblPr>
              <a:tblGrid>
                <a:gridCol w="2286000"/>
                <a:gridCol w="4470400"/>
                <a:gridCol w="4330700"/>
              </a:tblGrid>
              <a:tr h="782902">
                <a:tc>
                  <a:txBody>
                    <a:bodyPr/>
                    <a:lstStyle/>
                    <a:p>
                      <a:r>
                        <a:rPr lang="hu-HU" sz="2800" dirty="0" smtClean="0"/>
                        <a:t>Funkció</a:t>
                      </a:r>
                      <a:endParaRPr lang="hu-HU" sz="2800" dirty="0"/>
                    </a:p>
                  </a:txBody>
                  <a:tcPr anchor="ctr">
                    <a:solidFill>
                      <a:schemeClr val="bg1">
                        <a:alpha val="53000"/>
                      </a:schemeClr>
                    </a:solidFill>
                  </a:tcPr>
                </a:tc>
                <a:tc>
                  <a:txBody>
                    <a:bodyPr/>
                    <a:lstStyle/>
                    <a:p>
                      <a:r>
                        <a:rPr lang="hu-HU" sz="2800" dirty="0" smtClean="0"/>
                        <a:t>Szolgáltatási ág rétege</a:t>
                      </a:r>
                      <a:endParaRPr lang="hu-HU" sz="2800" dirty="0"/>
                    </a:p>
                  </a:txBody>
                  <a:tcPr anchor="ctr">
                    <a:solidFill>
                      <a:schemeClr val="bg1">
                        <a:alpha val="53000"/>
                      </a:schemeClr>
                    </a:solidFill>
                  </a:tcPr>
                </a:tc>
                <a:tc>
                  <a:txBody>
                    <a:bodyPr/>
                    <a:lstStyle/>
                    <a:p>
                      <a:r>
                        <a:rPr lang="hu-HU" sz="2800" dirty="0" smtClean="0"/>
                        <a:t>Üzemeltető</a:t>
                      </a:r>
                      <a:endParaRPr lang="hu-HU" sz="2800" dirty="0"/>
                    </a:p>
                  </a:txBody>
                  <a:tcPr anchor="ctr">
                    <a:solidFill>
                      <a:schemeClr val="bg1">
                        <a:alpha val="53000"/>
                      </a:schemeClr>
                    </a:solidFill>
                  </a:tcPr>
                </a:tc>
              </a:tr>
              <a:tr h="782902">
                <a:tc>
                  <a:txBody>
                    <a:bodyPr/>
                    <a:lstStyle/>
                    <a:p>
                      <a:r>
                        <a:rPr lang="hu-HU" sz="2400" dirty="0" smtClean="0"/>
                        <a:t>Kommunikáció</a:t>
                      </a:r>
                      <a:endParaRPr lang="hu-HU" sz="2400" dirty="0"/>
                    </a:p>
                  </a:txBody>
                  <a:tcPr anchor="ctr">
                    <a:solidFill>
                      <a:schemeClr val="bg1">
                        <a:alpha val="53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2400" dirty="0" smtClean="0"/>
                        <a:t>5. Tartalomfejlesztés és elemzés</a:t>
                      </a:r>
                      <a:endParaRPr lang="hu-HU" sz="2400" dirty="0"/>
                    </a:p>
                  </a:txBody>
                  <a:tcPr anchor="ctr">
                    <a:solidFill>
                      <a:schemeClr val="bg1">
                        <a:alpha val="53000"/>
                      </a:schemeClr>
                    </a:solidFill>
                  </a:tcPr>
                </a:tc>
                <a:tc>
                  <a:txBody>
                    <a:bodyPr/>
                    <a:lstStyle/>
                    <a:p>
                      <a:pPr algn="ctr"/>
                      <a:r>
                        <a:rPr lang="hu-HU" sz="2400" dirty="0" smtClean="0"/>
                        <a:t>HM és MH Sajtó</a:t>
                      </a:r>
                      <a:br>
                        <a:rPr lang="hu-HU" sz="2400" dirty="0" smtClean="0"/>
                      </a:br>
                      <a:r>
                        <a:rPr lang="hu-HU" sz="2400" dirty="0" smtClean="0"/>
                        <a:t>Szolgáltatást igénylő szervezet</a:t>
                      </a:r>
                      <a:endParaRPr lang="hu-HU" sz="2400" dirty="0"/>
                    </a:p>
                  </a:txBody>
                  <a:tcPr anchor="ctr">
                    <a:solidFill>
                      <a:schemeClr val="bg1">
                        <a:alpha val="53000"/>
                      </a:schemeClr>
                    </a:solidFill>
                  </a:tcPr>
                </a:tc>
              </a:tr>
              <a:tr h="782902">
                <a:tc rowSpan="2">
                  <a:txBody>
                    <a:bodyPr/>
                    <a:lstStyle/>
                    <a:p>
                      <a:r>
                        <a:rPr lang="hu-HU" sz="2400" dirty="0" smtClean="0"/>
                        <a:t>Szoftver</a:t>
                      </a:r>
                      <a:endParaRPr lang="hu-HU" sz="2400" dirty="0"/>
                    </a:p>
                  </a:txBody>
                  <a:tcPr anchor="ctr">
                    <a:solidFill>
                      <a:schemeClr val="bg1">
                        <a:alpha val="53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2400" dirty="0" smtClean="0"/>
                        <a:t>4. Szolgáltatások</a:t>
                      </a:r>
                      <a:endParaRPr lang="hu-HU" sz="2400" dirty="0"/>
                    </a:p>
                  </a:txBody>
                  <a:tcPr anchor="ctr">
                    <a:solidFill>
                      <a:schemeClr val="bg1">
                        <a:alpha val="53000"/>
                      </a:schemeClr>
                    </a:solidFill>
                  </a:tcPr>
                </a:tc>
                <a:tc rowSpan="2">
                  <a:txBody>
                    <a:bodyPr/>
                    <a:lstStyle/>
                    <a:p>
                      <a:pPr algn="ctr"/>
                      <a:r>
                        <a:rPr lang="hu-HU" sz="2400" dirty="0" smtClean="0"/>
                        <a:t>Infokommunikációs Központ</a:t>
                      </a:r>
                    </a:p>
                    <a:p>
                      <a:pPr algn="ctr"/>
                      <a:r>
                        <a:rPr lang="hu-HU" sz="2400" dirty="0" smtClean="0"/>
                        <a:t>(MH ON üzemeltetés)</a:t>
                      </a:r>
                      <a:endParaRPr lang="hu-HU" sz="2400" dirty="0"/>
                    </a:p>
                  </a:txBody>
                  <a:tcPr anchor="ctr">
                    <a:solidFill>
                      <a:schemeClr val="bg1">
                        <a:alpha val="53000"/>
                      </a:schemeClr>
                    </a:solidFill>
                  </a:tcPr>
                </a:tc>
              </a:tr>
              <a:tr h="782902">
                <a:tc vMerge="1">
                  <a:txBody>
                    <a:bodyPr/>
                    <a:lstStyle/>
                    <a:p>
                      <a:endParaRPr lang="hu-H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2400" dirty="0" smtClean="0"/>
                        <a:t>3. Támogató rendszerek</a:t>
                      </a:r>
                      <a:endParaRPr lang="hu-HU" sz="2400" dirty="0"/>
                    </a:p>
                  </a:txBody>
                  <a:tcPr anchor="ctr">
                    <a:solidFill>
                      <a:schemeClr val="bg1">
                        <a:alpha val="53000"/>
                      </a:schemeClr>
                    </a:solidFill>
                  </a:tcPr>
                </a:tc>
                <a:tc vMerge="1">
                  <a:txBody>
                    <a:bodyPr/>
                    <a:lstStyle/>
                    <a:p>
                      <a:endParaRPr lang="hu-HU" dirty="0"/>
                    </a:p>
                  </a:txBody>
                  <a:tcPr/>
                </a:tc>
              </a:tr>
              <a:tr h="782902">
                <a:tc rowSpan="2">
                  <a:txBody>
                    <a:bodyPr/>
                    <a:lstStyle/>
                    <a:p>
                      <a:r>
                        <a:rPr lang="hu-HU" sz="2400" dirty="0" smtClean="0"/>
                        <a:t>Fizikai</a:t>
                      </a:r>
                      <a:endParaRPr lang="hu-HU" sz="2400" dirty="0"/>
                    </a:p>
                  </a:txBody>
                  <a:tcPr anchor="ctr">
                    <a:solidFill>
                      <a:schemeClr val="bg1">
                        <a:alpha val="53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2400" dirty="0" smtClean="0"/>
                        <a:t>2. Hálózat</a:t>
                      </a:r>
                      <a:endParaRPr lang="hu-HU" sz="2400" dirty="0"/>
                    </a:p>
                  </a:txBody>
                  <a:tcPr anchor="ctr">
                    <a:solidFill>
                      <a:schemeClr val="bg1">
                        <a:alpha val="53000"/>
                      </a:schemeClr>
                    </a:solidFill>
                  </a:tcPr>
                </a:tc>
                <a:tc rowSpan="2">
                  <a:txBody>
                    <a:bodyPr/>
                    <a:lstStyle/>
                    <a:p>
                      <a:pPr algn="ctr"/>
                      <a:r>
                        <a:rPr lang="hu-HU" sz="2400" dirty="0" smtClean="0"/>
                        <a:t>MH Informatika</a:t>
                      </a:r>
                      <a:endParaRPr lang="hu-HU" sz="2400" dirty="0"/>
                    </a:p>
                  </a:txBody>
                  <a:tcPr anchor="ctr">
                    <a:solidFill>
                      <a:schemeClr val="bg1">
                        <a:alpha val="53000"/>
                      </a:schemeClr>
                    </a:solidFill>
                  </a:tcPr>
                </a:tc>
              </a:tr>
              <a:tr h="782902">
                <a:tc vMerge="1">
                  <a:txBody>
                    <a:bodyPr/>
                    <a:lstStyle/>
                    <a:p>
                      <a:endParaRPr lang="hu-HU"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u-HU" sz="2400" dirty="0" smtClean="0"/>
                        <a:t>1. Kritikus infrastruktúra </a:t>
                      </a:r>
                      <a:endParaRPr lang="hu-HU" sz="2400" dirty="0"/>
                    </a:p>
                  </a:txBody>
                  <a:tcPr anchor="ctr">
                    <a:solidFill>
                      <a:schemeClr val="bg1">
                        <a:alpha val="53000"/>
                      </a:schemeClr>
                    </a:solidFill>
                  </a:tcPr>
                </a:tc>
                <a:tc vMerge="1">
                  <a:txBody>
                    <a:bodyPr/>
                    <a:lstStyle/>
                    <a:p>
                      <a:endParaRPr lang="hu-HU" dirty="0"/>
                    </a:p>
                  </a:txBody>
                  <a:tcPr/>
                </a:tc>
              </a:tr>
            </a:tbl>
          </a:graphicData>
        </a:graphic>
      </p:graphicFrame>
      <p:pic>
        <p:nvPicPr>
          <p:cNvPr id="6" name="Kép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2488" y="-128984"/>
            <a:ext cx="3229512" cy="1076504"/>
          </a:xfrm>
          <a:prstGeom prst="roundRect">
            <a:avLst>
              <a:gd name="adj" fmla="val 8594"/>
            </a:avLst>
          </a:prstGeom>
          <a:noFill/>
          <a:ln>
            <a:noFill/>
          </a:ln>
          <a:effectLst>
            <a:outerShdw blurRad="76200" dir="13500000" sy="23000" kx="1200000" algn="br" rotWithShape="0">
              <a:prstClr val="black">
                <a:alpha val="20000"/>
              </a:prstClr>
            </a:outerShdw>
            <a:reflection blurRad="6350" stA="50000" endA="300" endPos="55000" dir="5400000" sy="-100000" algn="bl" rotWithShape="0"/>
            <a:softEdge rad="12700"/>
          </a:effectLst>
        </p:spPr>
      </p:pic>
      <p:pic>
        <p:nvPicPr>
          <p:cNvPr id="7" name="Kép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0640"/>
            <a:ext cx="1604848" cy="1604848"/>
          </a:xfrm>
          <a:prstGeom prst="roundRect">
            <a:avLst>
              <a:gd name="adj" fmla="val 8594"/>
            </a:avLst>
          </a:prstGeom>
          <a:noFill/>
          <a:ln>
            <a:noFill/>
          </a:ln>
          <a:effectLst>
            <a:outerShdw blurRad="76200" dir="13500000" sy="23000" kx="1200000" algn="br" rotWithShape="0">
              <a:prstClr val="black">
                <a:alpha val="20000"/>
              </a:prstClr>
            </a:outerShdw>
            <a:reflection blurRad="6350" stA="50000" endA="300" endPos="55000" dir="5400000" sy="-100000" algn="bl" rotWithShape="0"/>
            <a:softEdge rad="12700"/>
          </a:effectLst>
        </p:spPr>
      </p:pic>
    </p:spTree>
    <p:extLst>
      <p:ext uri="{BB962C8B-B14F-4D97-AF65-F5344CB8AC3E}">
        <p14:creationId xmlns:p14="http://schemas.microsoft.com/office/powerpoint/2010/main" val="311569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maller Network Connection Background">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
        <p:nvSpPr>
          <p:cNvPr id="4" name="Derékszögű háromszög 3"/>
          <p:cNvSpPr/>
          <p:nvPr/>
        </p:nvSpPr>
        <p:spPr>
          <a:xfrm>
            <a:off x="3729370" y="2627086"/>
            <a:ext cx="1253553" cy="3875315"/>
          </a:xfrm>
          <a:prstGeom prst="rtTriangle">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hu-HU"/>
          </a:p>
        </p:txBody>
      </p:sp>
      <p:sp>
        <p:nvSpPr>
          <p:cNvPr id="17" name="Téglalap 16"/>
          <p:cNvSpPr/>
          <p:nvPr/>
        </p:nvSpPr>
        <p:spPr>
          <a:xfrm>
            <a:off x="1186642" y="2627086"/>
            <a:ext cx="2542728" cy="3889829"/>
          </a:xfrm>
          <a:prstGeom prst="rect">
            <a:avLst/>
          </a:prstGeom>
          <a:solidFill>
            <a:schemeClr val="bg1">
              <a:lumMod val="6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hu-HU"/>
          </a:p>
        </p:txBody>
      </p:sp>
      <p:cxnSp>
        <p:nvCxnSpPr>
          <p:cNvPr id="6" name="Egyenes összekötő 5"/>
          <p:cNvCxnSpPr/>
          <p:nvPr/>
        </p:nvCxnSpPr>
        <p:spPr>
          <a:xfrm>
            <a:off x="1041400" y="5733144"/>
            <a:ext cx="10515600" cy="0"/>
          </a:xfrm>
          <a:prstGeom prst="line">
            <a:avLst/>
          </a:prstGeom>
          <a:ln w="38100">
            <a:solidFill>
              <a:srgbClr val="00B0F0"/>
            </a:solidFill>
          </a:ln>
        </p:spPr>
        <p:style>
          <a:lnRef idx="3">
            <a:schemeClr val="accent5"/>
          </a:lnRef>
          <a:fillRef idx="0">
            <a:schemeClr val="accent5"/>
          </a:fillRef>
          <a:effectRef idx="2">
            <a:schemeClr val="accent5"/>
          </a:effectRef>
          <a:fontRef idx="minor">
            <a:schemeClr val="tx1"/>
          </a:fontRef>
        </p:style>
      </p:cxnSp>
      <p:cxnSp>
        <p:nvCxnSpPr>
          <p:cNvPr id="9" name="Egyenes összekötő 8"/>
          <p:cNvCxnSpPr/>
          <p:nvPr/>
        </p:nvCxnSpPr>
        <p:spPr>
          <a:xfrm>
            <a:off x="1041400" y="4956630"/>
            <a:ext cx="10515600" cy="0"/>
          </a:xfrm>
          <a:prstGeom prst="line">
            <a:avLst/>
          </a:prstGeom>
          <a:ln w="38100">
            <a:solidFill>
              <a:schemeClr val="accent6"/>
            </a:solidFill>
          </a:ln>
        </p:spPr>
        <p:style>
          <a:lnRef idx="3">
            <a:schemeClr val="accent5"/>
          </a:lnRef>
          <a:fillRef idx="0">
            <a:schemeClr val="accent5"/>
          </a:fillRef>
          <a:effectRef idx="2">
            <a:schemeClr val="accent5"/>
          </a:effectRef>
          <a:fontRef idx="minor">
            <a:schemeClr val="tx1"/>
          </a:fontRef>
        </p:style>
      </p:cxnSp>
      <p:cxnSp>
        <p:nvCxnSpPr>
          <p:cNvPr id="10" name="Egyenes összekötő 9"/>
          <p:cNvCxnSpPr/>
          <p:nvPr/>
        </p:nvCxnSpPr>
        <p:spPr>
          <a:xfrm>
            <a:off x="1041400" y="4216401"/>
            <a:ext cx="10515600" cy="0"/>
          </a:xfrm>
          <a:prstGeom prst="line">
            <a:avLst/>
          </a:prstGeom>
          <a:ln w="38100"/>
        </p:spPr>
        <p:style>
          <a:lnRef idx="3">
            <a:schemeClr val="accent6"/>
          </a:lnRef>
          <a:fillRef idx="0">
            <a:schemeClr val="accent6"/>
          </a:fillRef>
          <a:effectRef idx="2">
            <a:schemeClr val="accent6"/>
          </a:effectRef>
          <a:fontRef idx="minor">
            <a:schemeClr val="tx1"/>
          </a:fontRef>
        </p:style>
      </p:cxnSp>
      <p:cxnSp>
        <p:nvCxnSpPr>
          <p:cNvPr id="11" name="Egyenes összekötő 10"/>
          <p:cNvCxnSpPr/>
          <p:nvPr/>
        </p:nvCxnSpPr>
        <p:spPr>
          <a:xfrm>
            <a:off x="1041400" y="3389087"/>
            <a:ext cx="10515600" cy="0"/>
          </a:xfrm>
          <a:prstGeom prst="line">
            <a:avLst/>
          </a:prstGeom>
          <a:ln w="38100"/>
        </p:spPr>
        <p:style>
          <a:lnRef idx="3">
            <a:schemeClr val="accent2"/>
          </a:lnRef>
          <a:fillRef idx="0">
            <a:schemeClr val="accent2"/>
          </a:fillRef>
          <a:effectRef idx="2">
            <a:schemeClr val="accent2"/>
          </a:effectRef>
          <a:fontRef idx="minor">
            <a:schemeClr val="tx1"/>
          </a:fontRef>
        </p:style>
      </p:cxnSp>
      <p:sp>
        <p:nvSpPr>
          <p:cNvPr id="12" name="Szövegdoboz 11"/>
          <p:cNvSpPr txBox="1"/>
          <p:nvPr/>
        </p:nvSpPr>
        <p:spPr>
          <a:xfrm>
            <a:off x="1278104" y="2770725"/>
            <a:ext cx="2510752" cy="461665"/>
          </a:xfrm>
          <a:prstGeom prst="rect">
            <a:avLst/>
          </a:prstGeom>
          <a:noFill/>
        </p:spPr>
        <p:txBody>
          <a:bodyPr wrap="none" rtlCol="0">
            <a:spAutoFit/>
          </a:bodyPr>
          <a:lstStyle/>
          <a:p>
            <a:r>
              <a:rPr lang="hu-HU" sz="2400" dirty="0" smtClean="0">
                <a:solidFill>
                  <a:schemeClr val="bg1"/>
                </a:solidFill>
              </a:rPr>
              <a:t>Tartalom fejlesztés</a:t>
            </a:r>
            <a:endParaRPr lang="hu-HU" sz="2400" dirty="0">
              <a:solidFill>
                <a:schemeClr val="bg1"/>
              </a:solidFill>
            </a:endParaRPr>
          </a:p>
        </p:txBody>
      </p:sp>
      <p:sp>
        <p:nvSpPr>
          <p:cNvPr id="13" name="Szövegdoboz 12"/>
          <p:cNvSpPr txBox="1"/>
          <p:nvPr/>
        </p:nvSpPr>
        <p:spPr>
          <a:xfrm>
            <a:off x="1562925" y="3551536"/>
            <a:ext cx="1941109" cy="461665"/>
          </a:xfrm>
          <a:prstGeom prst="rect">
            <a:avLst/>
          </a:prstGeom>
          <a:noFill/>
        </p:spPr>
        <p:txBody>
          <a:bodyPr wrap="none" rtlCol="0">
            <a:spAutoFit/>
          </a:bodyPr>
          <a:lstStyle/>
          <a:p>
            <a:r>
              <a:rPr lang="hu-HU" sz="2400" dirty="0">
                <a:solidFill>
                  <a:schemeClr val="bg1"/>
                </a:solidFill>
              </a:rPr>
              <a:t>Szolgáltatások</a:t>
            </a:r>
          </a:p>
        </p:txBody>
      </p:sp>
      <p:sp>
        <p:nvSpPr>
          <p:cNvPr id="14" name="Szövegdoboz 13"/>
          <p:cNvSpPr txBox="1"/>
          <p:nvPr/>
        </p:nvSpPr>
        <p:spPr>
          <a:xfrm>
            <a:off x="1253437" y="4377454"/>
            <a:ext cx="2843599" cy="461665"/>
          </a:xfrm>
          <a:prstGeom prst="rect">
            <a:avLst/>
          </a:prstGeom>
          <a:noFill/>
        </p:spPr>
        <p:txBody>
          <a:bodyPr wrap="none" rtlCol="0">
            <a:spAutoFit/>
          </a:bodyPr>
          <a:lstStyle/>
          <a:p>
            <a:r>
              <a:rPr lang="hu-HU" sz="2400" dirty="0" smtClean="0">
                <a:solidFill>
                  <a:schemeClr val="bg1"/>
                </a:solidFill>
              </a:rPr>
              <a:t>Támogató rendszerek</a:t>
            </a:r>
            <a:endParaRPr lang="hu-HU" sz="2400" dirty="0">
              <a:solidFill>
                <a:schemeClr val="bg1"/>
              </a:solidFill>
            </a:endParaRPr>
          </a:p>
        </p:txBody>
      </p:sp>
      <p:sp>
        <p:nvSpPr>
          <p:cNvPr id="15" name="Szövegdoboz 14"/>
          <p:cNvSpPr txBox="1"/>
          <p:nvPr/>
        </p:nvSpPr>
        <p:spPr>
          <a:xfrm>
            <a:off x="2112800" y="5153967"/>
            <a:ext cx="1116781" cy="461665"/>
          </a:xfrm>
          <a:prstGeom prst="rect">
            <a:avLst/>
          </a:prstGeom>
          <a:noFill/>
        </p:spPr>
        <p:txBody>
          <a:bodyPr wrap="none" rtlCol="0">
            <a:spAutoFit/>
          </a:bodyPr>
          <a:lstStyle/>
          <a:p>
            <a:r>
              <a:rPr lang="hu-HU" sz="2400" dirty="0" smtClean="0">
                <a:solidFill>
                  <a:schemeClr val="bg1"/>
                </a:solidFill>
              </a:rPr>
              <a:t>Hálózat</a:t>
            </a:r>
            <a:endParaRPr lang="hu-HU" sz="2400" dirty="0">
              <a:solidFill>
                <a:schemeClr val="bg1"/>
              </a:solidFill>
            </a:endParaRPr>
          </a:p>
        </p:txBody>
      </p:sp>
      <p:sp>
        <p:nvSpPr>
          <p:cNvPr id="16" name="Szövegdoboz 15"/>
          <p:cNvSpPr txBox="1"/>
          <p:nvPr/>
        </p:nvSpPr>
        <p:spPr>
          <a:xfrm>
            <a:off x="1222949" y="5909884"/>
            <a:ext cx="2897781" cy="461665"/>
          </a:xfrm>
          <a:prstGeom prst="rect">
            <a:avLst/>
          </a:prstGeom>
          <a:noFill/>
        </p:spPr>
        <p:txBody>
          <a:bodyPr wrap="none" rtlCol="0">
            <a:spAutoFit/>
          </a:bodyPr>
          <a:lstStyle/>
          <a:p>
            <a:r>
              <a:rPr lang="hu-HU" sz="2400" dirty="0" smtClean="0">
                <a:solidFill>
                  <a:schemeClr val="bg1"/>
                </a:solidFill>
              </a:rPr>
              <a:t>Kritikus infrastruktúra</a:t>
            </a:r>
            <a:endParaRPr lang="hu-HU" sz="2400" dirty="0">
              <a:solidFill>
                <a:schemeClr val="bg1"/>
              </a:solidFill>
            </a:endParaRPr>
          </a:p>
        </p:txBody>
      </p:sp>
      <p:sp>
        <p:nvSpPr>
          <p:cNvPr id="2" name="Cím 1"/>
          <p:cNvSpPr>
            <a:spLocks noGrp="1"/>
          </p:cNvSpPr>
          <p:nvPr>
            <p:ph type="title"/>
          </p:nvPr>
        </p:nvSpPr>
        <p:spPr>
          <a:xfrm>
            <a:off x="1959429" y="818535"/>
            <a:ext cx="8727032" cy="861430"/>
          </a:xfrm>
          <a:effectLst>
            <a:outerShdw blurRad="50800" dist="38100" dir="5400000" algn="t" rotWithShape="0">
              <a:schemeClr val="tx1">
                <a:alpha val="40000"/>
              </a:schemeClr>
            </a:outerShdw>
          </a:effectLst>
        </p:spPr>
        <p:txBody>
          <a:bodyPr>
            <a:noAutofit/>
          </a:bodyPr>
          <a:lstStyle/>
          <a:p>
            <a:pPr algn="ctr"/>
            <a:r>
              <a:rPr lang="hu-HU" sz="5400" b="1"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MH ON üzemeltetési rétegei </a:t>
            </a:r>
            <a:endParaRPr lang="hu-HU"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
        <p:nvSpPr>
          <p:cNvPr id="19" name="Szövegdoboz 18"/>
          <p:cNvSpPr txBox="1"/>
          <p:nvPr/>
        </p:nvSpPr>
        <p:spPr>
          <a:xfrm>
            <a:off x="5943333" y="3147452"/>
            <a:ext cx="4383991" cy="461665"/>
          </a:xfrm>
          <a:prstGeom prst="rect">
            <a:avLst/>
          </a:prstGeom>
          <a:gradFill>
            <a:gsLst>
              <a:gs pos="100000">
                <a:schemeClr val="bg1">
                  <a:alpha val="0"/>
                </a:schemeClr>
              </a:gs>
              <a:gs pos="0">
                <a:schemeClr val="bg1">
                  <a:alpha val="3000"/>
                </a:schemeClr>
              </a:gs>
              <a:gs pos="50000">
                <a:schemeClr val="bg1"/>
              </a:gs>
            </a:gsLst>
            <a:lin ang="5400000" scaled="0"/>
          </a:gradFill>
        </p:spPr>
        <p:txBody>
          <a:bodyPr wrap="square" rtlCol="0">
            <a:spAutoFit/>
          </a:bodyPr>
          <a:lstStyle/>
          <a:p>
            <a:r>
              <a:rPr lang="hu-HU" sz="2400" dirty="0" smtClean="0">
                <a:solidFill>
                  <a:schemeClr val="accent1">
                    <a:lumMod val="50000"/>
                  </a:schemeClr>
                </a:solidFill>
              </a:rPr>
              <a:t>Felhasználó közvetlen rendszerek</a:t>
            </a:r>
            <a:endParaRPr lang="hu-HU" sz="2400" dirty="0">
              <a:solidFill>
                <a:schemeClr val="accent1">
                  <a:lumMod val="50000"/>
                </a:schemeClr>
              </a:solidFill>
            </a:endParaRPr>
          </a:p>
        </p:txBody>
      </p:sp>
      <p:sp>
        <p:nvSpPr>
          <p:cNvPr id="20" name="Szövegdoboz 19"/>
          <p:cNvSpPr txBox="1"/>
          <p:nvPr/>
        </p:nvSpPr>
        <p:spPr>
          <a:xfrm>
            <a:off x="6090185" y="5978664"/>
            <a:ext cx="4100353" cy="369332"/>
          </a:xfrm>
          <a:prstGeom prst="rect">
            <a:avLst/>
          </a:prstGeom>
          <a:noFill/>
        </p:spPr>
        <p:txBody>
          <a:bodyPr wrap="none" rtlCol="0">
            <a:spAutoFit/>
          </a:bodyPr>
          <a:lstStyle/>
          <a:p>
            <a:r>
              <a:rPr lang="hu-HU" dirty="0" smtClean="0">
                <a:solidFill>
                  <a:schemeClr val="bg1"/>
                </a:solidFill>
              </a:rPr>
              <a:t>Elhelyezés, tápellátás, hálózati csatlakozás</a:t>
            </a:r>
            <a:endParaRPr lang="hu-HU" dirty="0">
              <a:solidFill>
                <a:schemeClr val="bg1"/>
              </a:solidFill>
            </a:endParaRPr>
          </a:p>
        </p:txBody>
      </p:sp>
      <p:sp>
        <p:nvSpPr>
          <p:cNvPr id="21" name="Szövegdoboz 20"/>
          <p:cNvSpPr txBox="1"/>
          <p:nvPr/>
        </p:nvSpPr>
        <p:spPr>
          <a:xfrm>
            <a:off x="5773706" y="5158771"/>
            <a:ext cx="4912755" cy="369332"/>
          </a:xfrm>
          <a:prstGeom prst="rect">
            <a:avLst/>
          </a:prstGeom>
          <a:noFill/>
        </p:spPr>
        <p:txBody>
          <a:bodyPr wrap="none" rtlCol="0">
            <a:spAutoFit/>
          </a:bodyPr>
          <a:lstStyle/>
          <a:p>
            <a:r>
              <a:rPr lang="hu-HU" dirty="0" smtClean="0">
                <a:solidFill>
                  <a:schemeClr val="bg1"/>
                </a:solidFill>
              </a:rPr>
              <a:t>Hálózati eszközök (</a:t>
            </a:r>
            <a:r>
              <a:rPr lang="hu-HU" dirty="0" err="1" smtClean="0">
                <a:solidFill>
                  <a:schemeClr val="bg1"/>
                </a:solidFill>
              </a:rPr>
              <a:t>router</a:t>
            </a:r>
            <a:r>
              <a:rPr lang="hu-HU" dirty="0" smtClean="0">
                <a:solidFill>
                  <a:schemeClr val="bg1"/>
                </a:solidFill>
              </a:rPr>
              <a:t>, </a:t>
            </a:r>
            <a:r>
              <a:rPr lang="hu-HU" dirty="0" err="1" smtClean="0">
                <a:solidFill>
                  <a:schemeClr val="bg1"/>
                </a:solidFill>
              </a:rPr>
              <a:t>switch</a:t>
            </a:r>
            <a:r>
              <a:rPr lang="hu-HU" dirty="0" smtClean="0">
                <a:solidFill>
                  <a:schemeClr val="bg1"/>
                </a:solidFill>
              </a:rPr>
              <a:t>, tűzfal, szerverek)</a:t>
            </a:r>
            <a:endParaRPr lang="hu-HU" dirty="0">
              <a:solidFill>
                <a:schemeClr val="bg1"/>
              </a:solidFill>
            </a:endParaRPr>
          </a:p>
        </p:txBody>
      </p:sp>
      <p:sp>
        <p:nvSpPr>
          <p:cNvPr id="22" name="Szövegdoboz 21"/>
          <p:cNvSpPr txBox="1"/>
          <p:nvPr/>
        </p:nvSpPr>
        <p:spPr>
          <a:xfrm>
            <a:off x="5569637" y="4277864"/>
            <a:ext cx="4767780" cy="646331"/>
          </a:xfrm>
          <a:prstGeom prst="rect">
            <a:avLst/>
          </a:prstGeom>
          <a:noFill/>
        </p:spPr>
        <p:txBody>
          <a:bodyPr wrap="none" rtlCol="0">
            <a:spAutoFit/>
          </a:bodyPr>
          <a:lstStyle/>
          <a:p>
            <a:pPr algn="ctr"/>
            <a:r>
              <a:rPr lang="hu-HU" dirty="0" smtClean="0">
                <a:solidFill>
                  <a:schemeClr val="bg1"/>
                </a:solidFill>
              </a:rPr>
              <a:t>Operációs rendszerek, adatbázisok és platformok</a:t>
            </a:r>
            <a:br>
              <a:rPr lang="hu-HU" dirty="0" smtClean="0">
                <a:solidFill>
                  <a:schemeClr val="bg1"/>
                </a:solidFill>
              </a:rPr>
            </a:br>
            <a:r>
              <a:rPr lang="hu-HU" dirty="0" smtClean="0">
                <a:solidFill>
                  <a:schemeClr val="bg1"/>
                </a:solidFill>
              </a:rPr>
              <a:t>(Windows, Linux, SQL, PHP, </a:t>
            </a:r>
            <a:r>
              <a:rPr lang="hu-HU" dirty="0" err="1" smtClean="0">
                <a:solidFill>
                  <a:schemeClr val="bg1"/>
                </a:solidFill>
              </a:rPr>
              <a:t>Phyton</a:t>
            </a:r>
            <a:r>
              <a:rPr lang="hu-HU" dirty="0" smtClean="0">
                <a:solidFill>
                  <a:schemeClr val="bg1"/>
                </a:solidFill>
              </a:rPr>
              <a:t>)</a:t>
            </a:r>
            <a:endParaRPr lang="hu-HU" dirty="0">
              <a:solidFill>
                <a:schemeClr val="bg1"/>
              </a:solidFill>
            </a:endParaRPr>
          </a:p>
        </p:txBody>
      </p:sp>
      <p:sp>
        <p:nvSpPr>
          <p:cNvPr id="23" name="Szövegdoboz 22"/>
          <p:cNvSpPr txBox="1"/>
          <p:nvPr/>
        </p:nvSpPr>
        <p:spPr>
          <a:xfrm>
            <a:off x="6176285" y="3555557"/>
            <a:ext cx="4107599" cy="646331"/>
          </a:xfrm>
          <a:prstGeom prst="rect">
            <a:avLst/>
          </a:prstGeom>
          <a:noFill/>
        </p:spPr>
        <p:txBody>
          <a:bodyPr wrap="none" rtlCol="0">
            <a:spAutoFit/>
          </a:bodyPr>
          <a:lstStyle/>
          <a:p>
            <a:pPr algn="ctr"/>
            <a:r>
              <a:rPr lang="hu-HU" dirty="0" smtClean="0">
                <a:solidFill>
                  <a:schemeClr val="bg1"/>
                </a:solidFill>
              </a:rPr>
              <a:t>MH ID, Platform független alkalmazások,</a:t>
            </a:r>
            <a:br>
              <a:rPr lang="hu-HU" dirty="0" smtClean="0">
                <a:solidFill>
                  <a:schemeClr val="bg1"/>
                </a:solidFill>
              </a:rPr>
            </a:br>
            <a:r>
              <a:rPr lang="hu-HU" dirty="0" smtClean="0">
                <a:solidFill>
                  <a:schemeClr val="bg1"/>
                </a:solidFill>
              </a:rPr>
              <a:t> portálok, weboldalak, tárhely szolgáltatás</a:t>
            </a:r>
            <a:endParaRPr lang="hu-HU" dirty="0">
              <a:solidFill>
                <a:schemeClr val="bg1"/>
              </a:solidFill>
            </a:endParaRPr>
          </a:p>
        </p:txBody>
      </p:sp>
      <p:sp>
        <p:nvSpPr>
          <p:cNvPr id="24" name="Szövegdoboz 23"/>
          <p:cNvSpPr txBox="1"/>
          <p:nvPr/>
        </p:nvSpPr>
        <p:spPr>
          <a:xfrm>
            <a:off x="5482712" y="2731479"/>
            <a:ext cx="5315301" cy="369332"/>
          </a:xfrm>
          <a:prstGeom prst="rect">
            <a:avLst/>
          </a:prstGeom>
          <a:noFill/>
        </p:spPr>
        <p:txBody>
          <a:bodyPr wrap="none" rtlCol="0">
            <a:spAutoFit/>
          </a:bodyPr>
          <a:lstStyle/>
          <a:p>
            <a:r>
              <a:rPr lang="hu-HU" dirty="0" smtClean="0">
                <a:solidFill>
                  <a:schemeClr val="bg1"/>
                </a:solidFill>
              </a:rPr>
              <a:t>Sajtó, kommunikációs stratégia, megjelenési szabályzat</a:t>
            </a:r>
            <a:endParaRPr lang="hu-HU" dirty="0">
              <a:solidFill>
                <a:schemeClr val="bg1"/>
              </a:solidFill>
            </a:endParaRPr>
          </a:p>
        </p:txBody>
      </p:sp>
      <p:cxnSp>
        <p:nvCxnSpPr>
          <p:cNvPr id="26" name="Egyenes összekötő 25"/>
          <p:cNvCxnSpPr/>
          <p:nvPr/>
        </p:nvCxnSpPr>
        <p:spPr>
          <a:xfrm>
            <a:off x="1041400" y="6502401"/>
            <a:ext cx="10515600" cy="0"/>
          </a:xfrm>
          <a:prstGeom prst="line">
            <a:avLst/>
          </a:prstGeom>
          <a:ln w="38100">
            <a:solidFill>
              <a:srgbClr val="00B0F0"/>
            </a:solidFill>
          </a:ln>
        </p:spPr>
        <p:style>
          <a:lnRef idx="3">
            <a:schemeClr val="accent5"/>
          </a:lnRef>
          <a:fillRef idx="0">
            <a:schemeClr val="accent5"/>
          </a:fillRef>
          <a:effectRef idx="2">
            <a:schemeClr val="accent5"/>
          </a:effectRef>
          <a:fontRef idx="minor">
            <a:schemeClr val="tx1"/>
          </a:fontRef>
        </p:style>
      </p:cxnSp>
      <p:sp>
        <p:nvSpPr>
          <p:cNvPr id="27" name="Szövegdoboz 26"/>
          <p:cNvSpPr txBox="1"/>
          <p:nvPr/>
        </p:nvSpPr>
        <p:spPr>
          <a:xfrm rot="16200000">
            <a:off x="-2229958" y="3327159"/>
            <a:ext cx="5356146" cy="1200329"/>
          </a:xfrm>
          <a:prstGeom prst="rect">
            <a:avLst/>
          </a:prstGeom>
          <a:noFill/>
          <a:effectLst>
            <a:outerShdw blurRad="50800" dist="38100" dir="5400000" algn="t" rotWithShape="0">
              <a:prstClr val="black">
                <a:alpha val="40000"/>
              </a:prstClr>
            </a:outerShdw>
          </a:effectLst>
        </p:spPr>
        <p:txBody>
          <a:bodyPr wrap="none" rtlCol="0">
            <a:spAutoFit/>
          </a:bodyPr>
          <a:lstStyle/>
          <a:p>
            <a:pPr algn="ctr"/>
            <a:endParaRPr lang="hu-HU" sz="2400" b="1" dirty="0" smtClean="0">
              <a:ln w="0"/>
              <a:solidFill>
                <a:schemeClr val="accent1"/>
              </a:solidFill>
              <a:effectLst>
                <a:outerShdw blurRad="38100" dist="25400" dir="5400000" algn="ctr" rotWithShape="0">
                  <a:srgbClr val="6E747A">
                    <a:alpha val="43000"/>
                  </a:srgbClr>
                </a:outerShdw>
              </a:effectLst>
            </a:endParaRPr>
          </a:p>
          <a:p>
            <a:pPr algn="ctr"/>
            <a:r>
              <a:rPr lang="hu-HU" sz="2400" b="1" dirty="0" smtClean="0">
                <a:ln w="0"/>
                <a:solidFill>
                  <a:schemeClr val="bg1"/>
                </a:solidFill>
                <a:effectLst>
                  <a:outerShdw blurRad="38100" dist="25400" dir="5400000" algn="ctr" rotWithShape="0">
                    <a:srgbClr val="6E747A">
                      <a:alpha val="43000"/>
                    </a:srgbClr>
                  </a:outerShdw>
                </a:effectLst>
              </a:rPr>
              <a:t>Rétegek</a:t>
            </a:r>
          </a:p>
          <a:p>
            <a:pPr algn="ctr"/>
            <a:r>
              <a:rPr lang="hu-HU" sz="2400" b="1" dirty="0" smtClean="0">
                <a:ln w="0"/>
                <a:solidFill>
                  <a:srgbClr val="00B0F0"/>
                </a:solidFill>
                <a:effectLst>
                  <a:outerShdw blurRad="38100" dist="25400" dir="5400000" algn="ctr" rotWithShape="0">
                    <a:srgbClr val="6E747A">
                      <a:alpha val="43000"/>
                    </a:srgbClr>
                  </a:outerShdw>
                </a:effectLst>
              </a:rPr>
              <a:t>Fizikai </a:t>
            </a:r>
            <a:r>
              <a:rPr lang="hu-HU" sz="2400" b="1" dirty="0" smtClean="0">
                <a:ln w="0"/>
                <a:solidFill>
                  <a:schemeClr val="accent1"/>
                </a:solidFill>
                <a:effectLst>
                  <a:outerShdw blurRad="38100" dist="25400" dir="5400000" algn="ctr" rotWithShape="0">
                    <a:srgbClr val="6E747A">
                      <a:alpha val="43000"/>
                    </a:srgbClr>
                  </a:outerShdw>
                </a:effectLst>
              </a:rPr>
              <a:t>           </a:t>
            </a:r>
            <a:r>
              <a:rPr lang="hu-HU" sz="2400" b="1" dirty="0" smtClean="0">
                <a:ln w="0"/>
                <a:solidFill>
                  <a:srgbClr val="00B050"/>
                </a:solidFill>
                <a:effectLst>
                  <a:outerShdw blurRad="38100" dist="25400" dir="5400000" algn="ctr" rotWithShape="0">
                    <a:srgbClr val="6E747A">
                      <a:alpha val="43000"/>
                    </a:srgbClr>
                  </a:outerShdw>
                </a:effectLst>
              </a:rPr>
              <a:t>Szoftver </a:t>
            </a:r>
            <a:r>
              <a:rPr lang="hu-HU" sz="2400" b="1" dirty="0" smtClean="0">
                <a:ln w="0"/>
                <a:solidFill>
                  <a:schemeClr val="accent1"/>
                </a:solidFill>
                <a:effectLst>
                  <a:outerShdw blurRad="38100" dist="25400" dir="5400000" algn="ctr" rotWithShape="0">
                    <a:srgbClr val="6E747A">
                      <a:alpha val="43000"/>
                    </a:srgbClr>
                  </a:outerShdw>
                </a:effectLst>
              </a:rPr>
              <a:t>       </a:t>
            </a:r>
            <a:r>
              <a:rPr lang="hu-HU" sz="2400" b="1" dirty="0" smtClean="0">
                <a:ln w="0"/>
                <a:solidFill>
                  <a:schemeClr val="accent2"/>
                </a:solidFill>
                <a:effectLst>
                  <a:outerShdw blurRad="38100" dist="25400" dir="5400000" algn="ctr" rotWithShape="0">
                    <a:srgbClr val="6E747A">
                      <a:alpha val="43000"/>
                    </a:srgbClr>
                  </a:outerShdw>
                </a:effectLst>
              </a:rPr>
              <a:t>Kommunikáció</a:t>
            </a:r>
            <a:endParaRPr lang="hu-HU" sz="2400" b="1" dirty="0">
              <a:ln w="0"/>
              <a:solidFill>
                <a:schemeClr val="accent2"/>
              </a:solidFill>
              <a:effectLst>
                <a:outerShdw blurRad="38100" dist="25400" dir="5400000" algn="ctr" rotWithShape="0">
                  <a:srgbClr val="6E747A">
                    <a:alpha val="43000"/>
                  </a:srgbClr>
                </a:outerShdw>
              </a:effectLst>
            </a:endParaRPr>
          </a:p>
        </p:txBody>
      </p:sp>
      <p:pic>
        <p:nvPicPr>
          <p:cNvPr id="30" name="Kép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62488" y="-128984"/>
            <a:ext cx="3229512" cy="1076504"/>
          </a:xfrm>
          <a:prstGeom prst="roundRect">
            <a:avLst>
              <a:gd name="adj" fmla="val 8594"/>
            </a:avLst>
          </a:prstGeom>
          <a:noFill/>
          <a:ln>
            <a:noFill/>
          </a:ln>
          <a:effectLst>
            <a:outerShdw blurRad="76200" dir="13500000" sy="23000" kx="1200000" algn="br" rotWithShape="0">
              <a:prstClr val="black">
                <a:alpha val="20000"/>
              </a:prstClr>
            </a:outerShdw>
            <a:reflection blurRad="6350" stA="50000" endA="300" endPos="55000" dir="5400000" sy="-100000" algn="bl" rotWithShape="0"/>
            <a:softEdge rad="12700"/>
          </a:effectLst>
        </p:spPr>
      </p:pic>
      <p:pic>
        <p:nvPicPr>
          <p:cNvPr id="31" name="Kép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0640"/>
            <a:ext cx="1604848" cy="1604848"/>
          </a:xfrm>
          <a:prstGeom prst="roundRect">
            <a:avLst>
              <a:gd name="adj" fmla="val 8594"/>
            </a:avLst>
          </a:prstGeom>
          <a:noFill/>
          <a:ln>
            <a:noFill/>
          </a:ln>
          <a:effectLst>
            <a:outerShdw blurRad="76200" dir="13500000" sy="23000" kx="1200000" algn="br" rotWithShape="0">
              <a:prstClr val="black">
                <a:alpha val="20000"/>
              </a:prstClr>
            </a:outerShdw>
            <a:reflection blurRad="6350" stA="50000" endA="300" endPos="55000" dir="5400000" sy="-100000" algn="bl" rotWithShape="0"/>
            <a:softEdge rad="12700"/>
          </a:effectLst>
        </p:spPr>
      </p:pic>
    </p:spTree>
    <p:extLst>
      <p:ext uri="{BB962C8B-B14F-4D97-AF65-F5344CB8AC3E}">
        <p14:creationId xmlns:p14="http://schemas.microsoft.com/office/powerpoint/2010/main" val="285153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2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té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TM04033937[[fn=Kondenzcsík]]</Template>
  <TotalTime>1638</TotalTime>
  <Words>547</Words>
  <Application>Microsoft Office PowerPoint</Application>
  <PresentationFormat>Szélesvásznú</PresentationFormat>
  <Paragraphs>110</Paragraphs>
  <Slides>15</Slides>
  <Notes>0</Notes>
  <HiddenSlides>0</HiddenSlides>
  <MMClips>6</MMClips>
  <ScaleCrop>false</ScaleCrop>
  <HeadingPairs>
    <vt:vector size="6" baseType="variant">
      <vt:variant>
        <vt:lpstr>Használt betűtípusok</vt:lpstr>
      </vt:variant>
      <vt:variant>
        <vt:i4>3</vt:i4>
      </vt:variant>
      <vt:variant>
        <vt:lpstr>Téma</vt:lpstr>
      </vt:variant>
      <vt:variant>
        <vt:i4>1</vt:i4>
      </vt:variant>
      <vt:variant>
        <vt:lpstr>Diacímek</vt:lpstr>
      </vt:variant>
      <vt:variant>
        <vt:i4>15</vt:i4>
      </vt:variant>
    </vt:vector>
  </HeadingPairs>
  <TitlesOfParts>
    <vt:vector size="19" baseType="lpstr">
      <vt:lpstr>Arial</vt:lpstr>
      <vt:lpstr>Calibri</vt:lpstr>
      <vt:lpstr>Calibri Light</vt:lpstr>
      <vt:lpstr>Office-téma</vt:lpstr>
      <vt:lpstr>PowerPoint bemutató</vt:lpstr>
      <vt:lpstr>Az előadóról</vt:lpstr>
      <vt:lpstr>Probléma felvetés</vt:lpstr>
      <vt:lpstr>Fő kapcsolódási területek</vt:lpstr>
      <vt:lpstr>Koncepciós tételek (toborzás)</vt:lpstr>
      <vt:lpstr>Megoldási javaslat</vt:lpstr>
      <vt:lpstr>Fő célok</vt:lpstr>
      <vt:lpstr>MH ON funkcionális rétegei </vt:lpstr>
      <vt:lpstr>MH ON üzemeltetési rétegei </vt:lpstr>
      <vt:lpstr>Szolgáltatásformák</vt:lpstr>
      <vt:lpstr>PowerPoint bemutató</vt:lpstr>
      <vt:lpstr>PowerPoint bemutató</vt:lpstr>
      <vt:lpstr>PowerPoint bemutató</vt:lpstr>
      <vt:lpstr>PowerPoint bemutató</vt:lpstr>
      <vt:lpstr>PowerPoint bemutató</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bemutató</dc:title>
  <dc:creator>István Bodisz</dc:creator>
  <cp:lastModifiedBy>István Bodisz</cp:lastModifiedBy>
  <cp:revision>19</cp:revision>
  <dcterms:created xsi:type="dcterms:W3CDTF">2018-11-12T11:11:20Z</dcterms:created>
  <dcterms:modified xsi:type="dcterms:W3CDTF">2018-11-14T09:37:49Z</dcterms:modified>
</cp:coreProperties>
</file>